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6" r:id="rId3"/>
    <p:sldId id="267" r:id="rId4"/>
    <p:sldId id="268" r:id="rId5"/>
    <p:sldId id="257" r:id="rId6"/>
    <p:sldId id="259" r:id="rId7"/>
    <p:sldId id="270" r:id="rId8"/>
    <p:sldId id="260" r:id="rId9"/>
    <p:sldId id="258" r:id="rId10"/>
    <p:sldId id="261" r:id="rId11"/>
    <p:sldId id="262" r:id="rId12"/>
    <p:sldId id="263"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9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51" autoAdjust="0"/>
  </p:normalViewPr>
  <p:slideViewPr>
    <p:cSldViewPr snapToGrid="0">
      <p:cViewPr varScale="1">
        <p:scale>
          <a:sx n="122" d="100"/>
          <a:sy n="122" d="100"/>
        </p:scale>
        <p:origin x="96" y="5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8A106-B613-4672-BD54-997CFAA1D8E9}" type="datetimeFigureOut">
              <a:rPr lang="en-CA" smtClean="0"/>
              <a:t>2022-01-26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AD45F-9A0B-4BD6-83C8-6D292FF64739}" type="slidenum">
              <a:rPr lang="en-CA" smtClean="0"/>
              <a:t>‹#›</a:t>
            </a:fld>
            <a:endParaRPr lang="en-CA"/>
          </a:p>
        </p:txBody>
      </p:sp>
    </p:spTree>
    <p:extLst>
      <p:ext uri="{BB962C8B-B14F-4D97-AF65-F5344CB8AC3E}">
        <p14:creationId xmlns:p14="http://schemas.microsoft.com/office/powerpoint/2010/main" val="430511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1EAD45F-9A0B-4BD6-83C8-6D292FF64739}" type="slidenum">
              <a:rPr lang="en-CA" smtClean="0"/>
              <a:t>9</a:t>
            </a:fld>
            <a:endParaRPr lang="en-CA"/>
          </a:p>
        </p:txBody>
      </p:sp>
    </p:spTree>
    <p:extLst>
      <p:ext uri="{BB962C8B-B14F-4D97-AF65-F5344CB8AC3E}">
        <p14:creationId xmlns:p14="http://schemas.microsoft.com/office/powerpoint/2010/main" val="15814661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4" name="Pictur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 Placeholder 6"/>
          <p:cNvSpPr>
            <a:spLocks noGrp="1"/>
          </p:cNvSpPr>
          <p:nvPr>
            <p:ph type="body" sz="quarter" idx="11" hasCustomPrompt="1"/>
          </p:nvPr>
        </p:nvSpPr>
        <p:spPr bwMode="white">
          <a:xfrm>
            <a:off x="319913" y="3159811"/>
            <a:ext cx="5564606" cy="680120"/>
          </a:xfrm>
          <a:prstGeom prst="rect">
            <a:avLst/>
          </a:prstGeom>
        </p:spPr>
        <p:txBody>
          <a:bodyPr vert="horz"/>
          <a:lstStyle>
            <a:lvl1pPr marL="0" indent="0" algn="l">
              <a:buNone/>
              <a:defRPr sz="3200" b="1" i="0" baseline="0">
                <a:solidFill>
                  <a:schemeClr val="accent3"/>
                </a:solidFill>
                <a:latin typeface="Calibri"/>
                <a:cs typeface="Calibri"/>
              </a:defRPr>
            </a:lvl1pPr>
          </a:lstStyle>
          <a:p>
            <a:pPr lvl="0"/>
            <a:r>
              <a:rPr lang="en-US" dirty="0" smtClean="0"/>
              <a:t>SUBTITLE HERE</a:t>
            </a:r>
          </a:p>
        </p:txBody>
      </p:sp>
      <p:sp>
        <p:nvSpPr>
          <p:cNvPr id="9" name="Text Placeholder 6"/>
          <p:cNvSpPr>
            <a:spLocks noGrp="1"/>
          </p:cNvSpPr>
          <p:nvPr>
            <p:ph type="body" sz="quarter" idx="13" hasCustomPrompt="1"/>
          </p:nvPr>
        </p:nvSpPr>
        <p:spPr bwMode="white">
          <a:xfrm>
            <a:off x="319914" y="1350030"/>
            <a:ext cx="7069869" cy="1762109"/>
          </a:xfrm>
          <a:prstGeom prst="rect">
            <a:avLst/>
          </a:prstGeom>
        </p:spPr>
        <p:txBody>
          <a:bodyPr vert="horz"/>
          <a:lstStyle>
            <a:lvl1pPr marL="0" indent="0" algn="l">
              <a:lnSpc>
                <a:spcPct val="70000"/>
              </a:lnSpc>
              <a:buNone/>
              <a:defRPr sz="8000" b="1" i="0" baseline="0">
                <a:solidFill>
                  <a:srgbClr val="036936"/>
                </a:solidFill>
                <a:latin typeface="Calibri"/>
                <a:cs typeface="Calibri"/>
              </a:defRPr>
            </a:lvl1pPr>
          </a:lstStyle>
          <a:p>
            <a:pPr lvl="0"/>
            <a:r>
              <a:rPr lang="en-US" dirty="0" smtClean="0"/>
              <a:t>PRESENTATION</a:t>
            </a:r>
            <a:br>
              <a:rPr lang="en-US" dirty="0" smtClean="0"/>
            </a:br>
            <a:r>
              <a:rPr lang="en-US" dirty="0" smtClean="0"/>
              <a:t>TITLE HERE</a:t>
            </a:r>
          </a:p>
        </p:txBody>
      </p:sp>
      <p:sp>
        <p:nvSpPr>
          <p:cNvPr id="15" name="Text Placeholder 6"/>
          <p:cNvSpPr>
            <a:spLocks noGrp="1"/>
          </p:cNvSpPr>
          <p:nvPr>
            <p:ph type="body" sz="quarter" idx="14" hasCustomPrompt="1"/>
          </p:nvPr>
        </p:nvSpPr>
        <p:spPr bwMode="white">
          <a:xfrm>
            <a:off x="319913" y="4238371"/>
            <a:ext cx="5564606" cy="680120"/>
          </a:xfrm>
          <a:prstGeom prst="rect">
            <a:avLst/>
          </a:prstGeom>
        </p:spPr>
        <p:txBody>
          <a:bodyPr vert="horz"/>
          <a:lstStyle>
            <a:lvl1pPr marL="0" indent="0" algn="l">
              <a:buNone/>
              <a:defRPr sz="2500" b="0" i="0" baseline="0">
                <a:solidFill>
                  <a:schemeClr val="accent3"/>
                </a:solidFill>
                <a:latin typeface="Calibri"/>
                <a:cs typeface="Calibri"/>
              </a:defRPr>
            </a:lvl1pPr>
          </a:lstStyle>
          <a:p>
            <a:pPr lvl="0"/>
            <a:r>
              <a:rPr lang="en-US" dirty="0" smtClean="0"/>
              <a:t>DATE</a:t>
            </a:r>
          </a:p>
        </p:txBody>
      </p:sp>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3786" y="351036"/>
            <a:ext cx="2209988" cy="579840"/>
          </a:xfrm>
          <a:prstGeom prst="rect">
            <a:avLst/>
          </a:prstGeom>
        </p:spPr>
      </p:pic>
      <p:sp>
        <p:nvSpPr>
          <p:cNvPr id="11" name="TextBox 10"/>
          <p:cNvSpPr txBox="1"/>
          <p:nvPr userDrawn="1"/>
        </p:nvSpPr>
        <p:spPr>
          <a:xfrm>
            <a:off x="327851" y="5082748"/>
            <a:ext cx="6171802" cy="2123658"/>
          </a:xfrm>
          <a:prstGeom prst="rect">
            <a:avLst/>
          </a:prstGeom>
          <a:noFill/>
        </p:spPr>
        <p:txBody>
          <a:bodyPr wrap="square" rtlCol="0">
            <a:spAutoFit/>
          </a:bodyPr>
          <a:lstStyle/>
          <a:p>
            <a:pPr>
              <a:lnSpc>
                <a:spcPct val="150000"/>
              </a:lnSpc>
            </a:pPr>
            <a:r>
              <a:rPr lang="en-US" sz="1500" b="1" i="1" kern="1200" dirty="0" smtClean="0">
                <a:solidFill>
                  <a:schemeClr val="accent1"/>
                </a:solidFill>
                <a:effectLst/>
                <a:latin typeface="+mn-lt"/>
                <a:ea typeface="+mn-ea"/>
                <a:cs typeface="+mn-cs"/>
              </a:rPr>
              <a:t>Healthy People, Healthy Saskatchewan</a:t>
            </a:r>
          </a:p>
          <a:p>
            <a:pPr>
              <a:lnSpc>
                <a:spcPct val="100000"/>
              </a:lnSpc>
            </a:pPr>
            <a:r>
              <a:rPr lang="en-US" sz="1200" kern="1200" dirty="0" smtClean="0">
                <a:solidFill>
                  <a:schemeClr val="accent1"/>
                </a:solidFill>
                <a:effectLst/>
                <a:latin typeface="+mn-lt"/>
                <a:ea typeface="+mn-ea"/>
                <a:cs typeface="+mn-cs"/>
              </a:rPr>
              <a:t>The Saskatchewan Health Authority works in the spirit of truth and reconciliation, </a:t>
            </a:r>
          </a:p>
          <a:p>
            <a:pPr>
              <a:lnSpc>
                <a:spcPct val="100000"/>
              </a:lnSpc>
            </a:pPr>
            <a:r>
              <a:rPr lang="en-US" sz="1200" kern="1200" dirty="0" smtClean="0">
                <a:solidFill>
                  <a:schemeClr val="accent1"/>
                </a:solidFill>
                <a:effectLst/>
                <a:latin typeface="+mn-lt"/>
                <a:ea typeface="+mn-ea"/>
                <a:cs typeface="+mn-cs"/>
              </a:rPr>
              <a:t>acknowledging Saskatchewan as the traditional territory of First Nations and Métis People.</a:t>
            </a:r>
          </a:p>
          <a:p>
            <a:pPr>
              <a:lnSpc>
                <a:spcPct val="100000"/>
              </a:lnSpc>
            </a:pPr>
            <a:r>
              <a:rPr lang="en-US" sz="1800" kern="1200" dirty="0" smtClean="0">
                <a:solidFill>
                  <a:schemeClr val="accent1"/>
                </a:solidFill>
                <a:effectLst/>
                <a:latin typeface="+mn-lt"/>
                <a:ea typeface="+mn-ea"/>
                <a:cs typeface="+mn-cs"/>
              </a:rPr>
              <a:t> </a:t>
            </a:r>
          </a:p>
          <a:p>
            <a:pPr>
              <a:lnSpc>
                <a:spcPct val="150000"/>
              </a:lnSpc>
            </a:pPr>
            <a:endParaRPr lang="en-US" sz="1500" kern="1200" dirty="0" smtClean="0">
              <a:solidFill>
                <a:schemeClr val="accent1"/>
              </a:solidFill>
              <a:effectLst/>
              <a:latin typeface="+mn-lt"/>
              <a:ea typeface="+mn-ea"/>
              <a:cs typeface="+mn-cs"/>
            </a:endParaRPr>
          </a:p>
          <a:p>
            <a:pPr>
              <a:lnSpc>
                <a:spcPct val="150000"/>
              </a:lnSpc>
            </a:pPr>
            <a:r>
              <a:rPr lang="en-US" sz="1500" kern="1200" dirty="0" smtClean="0">
                <a:solidFill>
                  <a:schemeClr val="accent1"/>
                </a:solidFill>
                <a:effectLst/>
                <a:latin typeface="+mn-lt"/>
                <a:ea typeface="+mn-ea"/>
                <a:cs typeface="+mn-cs"/>
              </a:rPr>
              <a:t> </a:t>
            </a:r>
          </a:p>
          <a:p>
            <a:pPr>
              <a:lnSpc>
                <a:spcPct val="150000"/>
              </a:lnSpc>
            </a:pPr>
            <a:endParaRPr lang="en-CA" sz="1500" dirty="0">
              <a:solidFill>
                <a:schemeClr val="accent1"/>
              </a:solidFill>
            </a:endParaRPr>
          </a:p>
        </p:txBody>
      </p:sp>
    </p:spTree>
    <p:extLst>
      <p:ext uri="{BB962C8B-B14F-4D97-AF65-F5344CB8AC3E}">
        <p14:creationId xmlns:p14="http://schemas.microsoft.com/office/powerpoint/2010/main" val="260017608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 Placeholder 6"/>
          <p:cNvSpPr>
            <a:spLocks noGrp="1"/>
          </p:cNvSpPr>
          <p:nvPr>
            <p:ph type="body" sz="quarter" idx="13" hasCustomPrompt="1"/>
          </p:nvPr>
        </p:nvSpPr>
        <p:spPr bwMode="white">
          <a:xfrm>
            <a:off x="1374361" y="1045225"/>
            <a:ext cx="7069869" cy="3164310"/>
          </a:xfrm>
          <a:prstGeom prst="rect">
            <a:avLst/>
          </a:prstGeom>
        </p:spPr>
        <p:txBody>
          <a:bodyPr vert="horz"/>
          <a:lstStyle>
            <a:lvl1pPr marL="0" indent="0" algn="l">
              <a:lnSpc>
                <a:spcPct val="70000"/>
              </a:lnSpc>
              <a:buNone/>
              <a:defRPr sz="12500" b="1" i="0" baseline="0">
                <a:solidFill>
                  <a:schemeClr val="accent1"/>
                </a:solidFill>
                <a:latin typeface="Calibri"/>
                <a:cs typeface="Calibri"/>
              </a:defRPr>
            </a:lvl1pPr>
          </a:lstStyle>
          <a:p>
            <a:pPr lvl="0"/>
            <a:r>
              <a:rPr lang="en-US" dirty="0" smtClean="0"/>
              <a:t>END SLIDE</a:t>
            </a:r>
          </a:p>
        </p:txBody>
      </p: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18" name="Pictur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spTree>
    <p:extLst>
      <p:ext uri="{BB962C8B-B14F-4D97-AF65-F5344CB8AC3E}">
        <p14:creationId xmlns:p14="http://schemas.microsoft.com/office/powerpoint/2010/main" val="13986606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 Placeholder 6"/>
          <p:cNvSpPr>
            <a:spLocks noGrp="1"/>
          </p:cNvSpPr>
          <p:nvPr>
            <p:ph type="body" sz="quarter" idx="11" hasCustomPrompt="1"/>
          </p:nvPr>
        </p:nvSpPr>
        <p:spPr bwMode="white">
          <a:xfrm>
            <a:off x="1374360" y="2083218"/>
            <a:ext cx="5564606" cy="680120"/>
          </a:xfrm>
          <a:prstGeom prst="rect">
            <a:avLst/>
          </a:prstGeom>
        </p:spPr>
        <p:txBody>
          <a:bodyPr vert="horz"/>
          <a:lstStyle>
            <a:lvl1pPr marL="0" indent="0" algn="l">
              <a:buNone/>
              <a:defRPr sz="3200" b="1" i="0" baseline="0">
                <a:solidFill>
                  <a:schemeClr val="accent3"/>
                </a:solidFill>
                <a:latin typeface="Calibri"/>
                <a:cs typeface="Calibri"/>
              </a:defRPr>
            </a:lvl1pPr>
          </a:lstStyle>
          <a:p>
            <a:pPr lvl="0"/>
            <a:r>
              <a:rPr lang="en-US" dirty="0" smtClean="0"/>
              <a:t>SUBTITLE HERE</a:t>
            </a:r>
          </a:p>
        </p:txBody>
      </p:sp>
      <p:sp>
        <p:nvSpPr>
          <p:cNvPr id="9" name="Text Placeholder 6"/>
          <p:cNvSpPr>
            <a:spLocks noGrp="1"/>
          </p:cNvSpPr>
          <p:nvPr>
            <p:ph type="body" sz="quarter" idx="13" hasCustomPrompt="1"/>
          </p:nvPr>
        </p:nvSpPr>
        <p:spPr bwMode="white">
          <a:xfrm>
            <a:off x="1365972" y="1338841"/>
            <a:ext cx="9095100" cy="744378"/>
          </a:xfrm>
          <a:prstGeom prst="rect">
            <a:avLst/>
          </a:prstGeom>
        </p:spPr>
        <p:txBody>
          <a:bodyPr vert="horz"/>
          <a:lstStyle>
            <a:lvl1pPr marL="0" indent="0" algn="l">
              <a:lnSpc>
                <a:spcPct val="70000"/>
              </a:lnSpc>
              <a:buNone/>
              <a:defRPr sz="5400" b="1" i="0" baseline="0">
                <a:solidFill>
                  <a:srgbClr val="036936"/>
                </a:solidFill>
                <a:latin typeface="Calibri"/>
                <a:cs typeface="Calibri"/>
              </a:defRPr>
            </a:lvl1pPr>
          </a:lstStyle>
          <a:p>
            <a:pPr lvl="0"/>
            <a:r>
              <a:rPr lang="en-US" dirty="0" smtClean="0"/>
              <a:t>DIVIDER SLIDE TITLE</a:t>
            </a: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19" name="Picture 1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spTree>
    <p:extLst>
      <p:ext uri="{BB962C8B-B14F-4D97-AF65-F5344CB8AC3E}">
        <p14:creationId xmlns:p14="http://schemas.microsoft.com/office/powerpoint/2010/main" val="28239328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 Placeholder 6"/>
          <p:cNvSpPr>
            <a:spLocks noGrp="1"/>
          </p:cNvSpPr>
          <p:nvPr>
            <p:ph type="body" sz="quarter" idx="11" hasCustomPrompt="1"/>
          </p:nvPr>
        </p:nvSpPr>
        <p:spPr bwMode="white">
          <a:xfrm>
            <a:off x="413747" y="748255"/>
            <a:ext cx="2042319"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smtClean="0"/>
              <a:t>SUBTITLE</a:t>
            </a:r>
          </a:p>
        </p:txBody>
      </p:sp>
      <p:sp>
        <p:nvSpPr>
          <p:cNvPr id="10" name="Text Placeholder 3"/>
          <p:cNvSpPr>
            <a:spLocks noGrp="1"/>
          </p:cNvSpPr>
          <p:nvPr>
            <p:ph type="body" sz="quarter" idx="10" hasCustomPrompt="1"/>
          </p:nvPr>
        </p:nvSpPr>
        <p:spPr bwMode="white">
          <a:xfrm>
            <a:off x="424342" y="262675"/>
            <a:ext cx="8489731" cy="499357"/>
          </a:xfrm>
          <a:prstGeom prst="rect">
            <a:avLst/>
          </a:prstGeom>
        </p:spPr>
        <p:txBody>
          <a:bodyPr vert="horz"/>
          <a:lstStyle>
            <a:lvl1pPr marL="0" indent="0">
              <a:lnSpc>
                <a:spcPct val="70000"/>
              </a:lnSpc>
              <a:buNone/>
              <a:defRPr sz="4000" b="1" i="0" baseline="0">
                <a:solidFill>
                  <a:srgbClr val="036936"/>
                </a:solidFill>
                <a:latin typeface="Calibri"/>
                <a:cs typeface="Calibri"/>
              </a:defRPr>
            </a:lvl1pPr>
          </a:lstStyle>
          <a:p>
            <a:r>
              <a:rPr lang="en-US" dirty="0" smtClean="0"/>
              <a:t>TITLE GOES HERE</a:t>
            </a:r>
            <a:endParaRPr lang="en-US" dirty="0"/>
          </a:p>
        </p:txBody>
      </p:sp>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0" name="Pictur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spTree>
    <p:extLst>
      <p:ext uri="{BB962C8B-B14F-4D97-AF65-F5344CB8AC3E}">
        <p14:creationId xmlns:p14="http://schemas.microsoft.com/office/powerpoint/2010/main" val="107408336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ndatory Slide">
    <p:spTree>
      <p:nvGrpSpPr>
        <p:cNvPr id="1" name=""/>
        <p:cNvGrpSpPr/>
        <p:nvPr/>
      </p:nvGrpSpPr>
      <p:grpSpPr>
        <a:xfrm>
          <a:off x="0" y="0"/>
          <a:ext cx="0" cy="0"/>
          <a:chOff x="0" y="0"/>
          <a:chExt cx="0" cy="0"/>
        </a:xfrm>
      </p:grpSpPr>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Text Placeholder 3"/>
          <p:cNvSpPr>
            <a:spLocks noGrp="1"/>
          </p:cNvSpPr>
          <p:nvPr>
            <p:ph type="body" sz="quarter" idx="10" hasCustomPrompt="1"/>
          </p:nvPr>
        </p:nvSpPr>
        <p:spPr bwMode="white">
          <a:xfrm>
            <a:off x="424342" y="165757"/>
            <a:ext cx="11677042" cy="499357"/>
          </a:xfrm>
          <a:prstGeom prst="rect">
            <a:avLst/>
          </a:prstGeom>
        </p:spPr>
        <p:txBody>
          <a:bodyPr vert="horz"/>
          <a:lstStyle>
            <a:lvl1pPr marL="0" indent="0">
              <a:lnSpc>
                <a:spcPct val="70000"/>
              </a:lnSpc>
              <a:buNone/>
              <a:defRPr sz="4000" b="1" i="0" baseline="0">
                <a:solidFill>
                  <a:srgbClr val="036936"/>
                </a:solidFill>
                <a:latin typeface="Calibri"/>
                <a:cs typeface="Calibri"/>
              </a:defRPr>
            </a:lvl1pPr>
          </a:lstStyle>
          <a:p>
            <a:pPr lvl="0"/>
            <a:r>
              <a:rPr lang="en-US" dirty="0" smtClean="0"/>
              <a:t>Vision, Mission, Values and Philosophy of Care</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238014" y="1022324"/>
            <a:ext cx="2517243" cy="2693791"/>
          </a:xfrm>
          <a:prstGeom prst="rect">
            <a:avLst/>
          </a:prstGeom>
        </p:spPr>
      </p:pic>
      <p:sp>
        <p:nvSpPr>
          <p:cNvPr id="2" name="TextBox 1"/>
          <p:cNvSpPr txBox="1"/>
          <p:nvPr userDrawn="1"/>
        </p:nvSpPr>
        <p:spPr>
          <a:xfrm>
            <a:off x="424341" y="761912"/>
            <a:ext cx="11352635" cy="5432256"/>
          </a:xfrm>
          <a:prstGeom prst="rect">
            <a:avLst/>
          </a:prstGeom>
          <a:noFill/>
        </p:spPr>
        <p:txBody>
          <a:bodyPr wrap="square" rtlCol="0">
            <a:spAutoFit/>
          </a:bodyPr>
          <a:lstStyle/>
          <a:p>
            <a:pPr marL="0" indent="0">
              <a:spcBef>
                <a:spcPts val="0"/>
              </a:spcBef>
              <a:spcAft>
                <a:spcPts val="1100"/>
              </a:spcAft>
              <a:buNone/>
            </a:pPr>
            <a:r>
              <a:rPr lang="en-US" sz="1800" b="1" dirty="0" smtClean="0">
                <a:solidFill>
                  <a:srgbClr val="92D050"/>
                </a:solidFill>
              </a:rPr>
              <a:t>VISION</a:t>
            </a:r>
          </a:p>
          <a:p>
            <a:pPr marL="0" indent="0">
              <a:spcBef>
                <a:spcPts val="0"/>
              </a:spcBef>
              <a:spcAft>
                <a:spcPts val="1100"/>
              </a:spcAft>
              <a:buNone/>
            </a:pPr>
            <a:r>
              <a:rPr lang="en-US" sz="1500" i="1" dirty="0" smtClean="0"/>
              <a:t>Healthy People, Healthy Saskatchewan</a:t>
            </a:r>
          </a:p>
          <a:p>
            <a:pPr marL="0" indent="0">
              <a:spcBef>
                <a:spcPts val="0"/>
              </a:spcBef>
              <a:spcAft>
                <a:spcPts val="1100"/>
              </a:spcAft>
              <a:buNone/>
            </a:pPr>
            <a:r>
              <a:rPr lang="en-US" sz="1800" b="1" dirty="0" smtClean="0">
                <a:solidFill>
                  <a:srgbClr val="92D050"/>
                </a:solidFill>
              </a:rPr>
              <a:t>MISSION</a:t>
            </a:r>
          </a:p>
          <a:p>
            <a:pPr marL="0" indent="0">
              <a:spcBef>
                <a:spcPts val="0"/>
              </a:spcBef>
              <a:spcAft>
                <a:spcPts val="1100"/>
              </a:spcAft>
              <a:buNone/>
            </a:pPr>
            <a:r>
              <a:rPr lang="en-US" sz="1500" dirty="0" smtClean="0"/>
              <a:t>We work together to improve health and well-being. Every day. For everyone.</a:t>
            </a:r>
          </a:p>
          <a:p>
            <a:pPr marL="0" indent="0">
              <a:spcBef>
                <a:spcPts val="0"/>
              </a:spcBef>
              <a:spcAft>
                <a:spcPts val="1100"/>
              </a:spcAft>
              <a:buNone/>
            </a:pPr>
            <a:r>
              <a:rPr lang="en-US" sz="1800" b="1" dirty="0" smtClean="0">
                <a:solidFill>
                  <a:srgbClr val="92D050"/>
                </a:solidFill>
              </a:rPr>
              <a:t>VALUES</a:t>
            </a:r>
          </a:p>
          <a:p>
            <a:pPr>
              <a:spcBef>
                <a:spcPts val="0"/>
              </a:spcBef>
              <a:spcAft>
                <a:spcPts val="1100"/>
              </a:spcAft>
            </a:pPr>
            <a:r>
              <a:rPr lang="en-US" sz="1300" b="1" dirty="0" smtClean="0">
                <a:solidFill>
                  <a:srgbClr val="0C5829"/>
                </a:solidFill>
              </a:rPr>
              <a:t>SAFETY:</a:t>
            </a:r>
            <a:r>
              <a:rPr lang="en-US" sz="1300" dirty="0" smtClean="0">
                <a:solidFill>
                  <a:srgbClr val="0C5829"/>
                </a:solidFill>
              </a:rPr>
              <a:t> </a:t>
            </a:r>
            <a:r>
              <a:rPr lang="en-US" sz="1300" b="1" i="1" dirty="0" smtClean="0">
                <a:solidFill>
                  <a:schemeClr val="tx1"/>
                </a:solidFill>
              </a:rPr>
              <a:t>Be aware. </a:t>
            </a:r>
            <a:r>
              <a:rPr lang="en-US" sz="1300" dirty="0" smtClean="0">
                <a:solidFill>
                  <a:schemeClr val="tx1"/>
                </a:solidFill>
              </a:rPr>
              <a:t>Commit to physical, psychological, social, cultural and environmental safety. Every day. For everyone.</a:t>
            </a:r>
          </a:p>
          <a:p>
            <a:pPr>
              <a:spcBef>
                <a:spcPts val="0"/>
              </a:spcBef>
              <a:spcAft>
                <a:spcPts val="1100"/>
              </a:spcAft>
            </a:pPr>
            <a:r>
              <a:rPr lang="en-US" sz="1300" b="1" dirty="0" smtClean="0">
                <a:solidFill>
                  <a:srgbClr val="0C5829"/>
                </a:solidFill>
              </a:rPr>
              <a:t>ACCOUNTABILITY:</a:t>
            </a:r>
            <a:r>
              <a:rPr lang="en-US" sz="1300" dirty="0" smtClean="0">
                <a:solidFill>
                  <a:srgbClr val="60A744"/>
                </a:solidFill>
              </a:rPr>
              <a:t> </a:t>
            </a:r>
            <a:r>
              <a:rPr lang="en-US" sz="1300" b="1" i="1" dirty="0" smtClean="0">
                <a:solidFill>
                  <a:schemeClr val="tx1"/>
                </a:solidFill>
              </a:rPr>
              <a:t>Be responsible. </a:t>
            </a:r>
            <a:r>
              <a:rPr lang="en-US" sz="1300" dirty="0" smtClean="0">
                <a:solidFill>
                  <a:schemeClr val="tx1"/>
                </a:solidFill>
              </a:rPr>
              <a:t>Own each action and decision. Be transparent and have courage to speak up.</a:t>
            </a:r>
          </a:p>
          <a:p>
            <a:pPr>
              <a:spcBef>
                <a:spcPts val="0"/>
              </a:spcBef>
              <a:spcAft>
                <a:spcPts val="1100"/>
              </a:spcAft>
            </a:pPr>
            <a:r>
              <a:rPr lang="en-US" sz="1300" b="1" dirty="0" smtClean="0">
                <a:solidFill>
                  <a:srgbClr val="0C5829"/>
                </a:solidFill>
              </a:rPr>
              <a:t>RESPECT:</a:t>
            </a:r>
            <a:r>
              <a:rPr lang="en-US" sz="1300" dirty="0" smtClean="0">
                <a:solidFill>
                  <a:srgbClr val="0C5829"/>
                </a:solidFill>
              </a:rPr>
              <a:t> </a:t>
            </a:r>
            <a:r>
              <a:rPr lang="en-US" sz="1300" b="1" i="1" dirty="0" smtClean="0">
                <a:solidFill>
                  <a:schemeClr val="tx1"/>
                </a:solidFill>
              </a:rPr>
              <a:t>Be kind. </a:t>
            </a:r>
            <a:r>
              <a:rPr lang="en-US" sz="1300" dirty="0" err="1" smtClean="0">
                <a:solidFill>
                  <a:schemeClr val="tx1"/>
                </a:solidFill>
              </a:rPr>
              <a:t>Honour</a:t>
            </a:r>
            <a:r>
              <a:rPr lang="en-US" sz="1300" dirty="0" smtClean="0">
                <a:solidFill>
                  <a:schemeClr val="tx1"/>
                </a:solidFill>
              </a:rPr>
              <a:t> diversity with dignity and empathy. Value each person as an individual.</a:t>
            </a:r>
          </a:p>
          <a:p>
            <a:pPr>
              <a:spcBef>
                <a:spcPts val="0"/>
              </a:spcBef>
              <a:spcAft>
                <a:spcPts val="1100"/>
              </a:spcAft>
            </a:pPr>
            <a:r>
              <a:rPr lang="en-US" sz="1300" b="1" dirty="0" smtClean="0">
                <a:solidFill>
                  <a:srgbClr val="0C5829"/>
                </a:solidFill>
              </a:rPr>
              <a:t>COLLABORATION: </a:t>
            </a:r>
            <a:r>
              <a:rPr lang="en-US" sz="1300" b="1" i="1" dirty="0" smtClean="0">
                <a:solidFill>
                  <a:schemeClr val="tx1"/>
                </a:solidFill>
              </a:rPr>
              <a:t>Be better together. </a:t>
            </a:r>
            <a:r>
              <a:rPr lang="en-US" sz="1300" dirty="0" smtClean="0">
                <a:solidFill>
                  <a:schemeClr val="tx1"/>
                </a:solidFill>
              </a:rPr>
              <a:t>Include and acknowledge the contributions of employees, physicians, patients, families and partners.</a:t>
            </a:r>
          </a:p>
          <a:p>
            <a:pPr>
              <a:spcBef>
                <a:spcPts val="0"/>
              </a:spcBef>
              <a:spcAft>
                <a:spcPts val="1100"/>
              </a:spcAft>
            </a:pPr>
            <a:r>
              <a:rPr lang="en-US" sz="1300" b="1" dirty="0" smtClean="0">
                <a:solidFill>
                  <a:srgbClr val="0C5829"/>
                </a:solidFill>
              </a:rPr>
              <a:t>COMPASSION: </a:t>
            </a:r>
            <a:r>
              <a:rPr lang="en-US" sz="1300" b="1" i="1" dirty="0" smtClean="0">
                <a:solidFill>
                  <a:schemeClr val="tx1"/>
                </a:solidFill>
              </a:rPr>
              <a:t>Be caring. </a:t>
            </a:r>
            <a:r>
              <a:rPr lang="en-US" sz="1300" dirty="0" smtClean="0">
                <a:solidFill>
                  <a:schemeClr val="tx1"/>
                </a:solidFill>
              </a:rPr>
              <a:t>Practice empathy. Listen actively to understand each other’s experiences. </a:t>
            </a:r>
          </a:p>
          <a:p>
            <a:pPr marL="0" indent="0">
              <a:spcBef>
                <a:spcPts val="0"/>
              </a:spcBef>
              <a:spcAft>
                <a:spcPts val="1100"/>
              </a:spcAft>
              <a:buNone/>
            </a:pPr>
            <a:r>
              <a:rPr lang="en-US" sz="1800" b="1" dirty="0" smtClean="0">
                <a:solidFill>
                  <a:srgbClr val="92D050"/>
                </a:solidFill>
              </a:rPr>
              <a:t>PHILOSOPHY OF CARE</a:t>
            </a:r>
            <a:r>
              <a:rPr lang="en-US" sz="1500" dirty="0" smtClean="0">
                <a:solidFill>
                  <a:schemeClr val="tx1"/>
                </a:solidFill>
              </a:rPr>
              <a:t>: Our commitment to a philosophy of Patient and Family </a:t>
            </a:r>
            <a:r>
              <a:rPr lang="en-US" sz="1500" dirty="0" err="1" smtClean="0">
                <a:solidFill>
                  <a:schemeClr val="tx1"/>
                </a:solidFill>
              </a:rPr>
              <a:t>Centred</a:t>
            </a:r>
            <a:r>
              <a:rPr lang="en-US" sz="1500" dirty="0" smtClean="0">
                <a:solidFill>
                  <a:schemeClr val="tx1"/>
                </a:solidFill>
              </a:rPr>
              <a:t> Care is at the heart of everything we do and provides the foundation of our values.</a:t>
            </a:r>
          </a:p>
          <a:p>
            <a:pPr>
              <a:spcBef>
                <a:spcPts val="0"/>
              </a:spcBef>
              <a:spcAft>
                <a:spcPts val="1100"/>
              </a:spcAft>
            </a:pPr>
            <a:endParaRPr lang="en-US" sz="2400" dirty="0" smtClean="0">
              <a:solidFill>
                <a:srgbClr val="60A744"/>
              </a:solidFill>
            </a:endParaRPr>
          </a:p>
          <a:p>
            <a:endParaRPr lang="en-CA" dirty="0"/>
          </a:p>
        </p:txBody>
      </p:sp>
      <p:pic>
        <p:nvPicPr>
          <p:cNvPr id="19" name="Picture 1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0" name="Picture 1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spTree>
    <p:extLst>
      <p:ext uri="{BB962C8B-B14F-4D97-AF65-F5344CB8AC3E}">
        <p14:creationId xmlns:p14="http://schemas.microsoft.com/office/powerpoint/2010/main" val="53164217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aph Slide">
    <p:spTree>
      <p:nvGrpSpPr>
        <p:cNvPr id="1" name=""/>
        <p:cNvGrpSpPr/>
        <p:nvPr/>
      </p:nvGrpSpPr>
      <p:grpSpPr>
        <a:xfrm>
          <a:off x="0" y="0"/>
          <a:ext cx="0" cy="0"/>
          <a:chOff x="0" y="0"/>
          <a:chExt cx="0" cy="0"/>
        </a:xfrm>
      </p:grpSpPr>
      <p:pic>
        <p:nvPicPr>
          <p:cNvPr id="23" name="Pictur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ext Placeholder 6"/>
          <p:cNvSpPr>
            <a:spLocks noGrp="1"/>
          </p:cNvSpPr>
          <p:nvPr>
            <p:ph type="body" sz="quarter" idx="11" hasCustomPrompt="1"/>
          </p:nvPr>
        </p:nvSpPr>
        <p:spPr bwMode="white">
          <a:xfrm>
            <a:off x="413747" y="748255"/>
            <a:ext cx="2042319"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smtClean="0"/>
              <a:t>SUBTITLE</a:t>
            </a:r>
          </a:p>
        </p:txBody>
      </p:sp>
      <p:sp>
        <p:nvSpPr>
          <p:cNvPr id="15" name="Text Placeholder 3"/>
          <p:cNvSpPr>
            <a:spLocks noGrp="1"/>
          </p:cNvSpPr>
          <p:nvPr>
            <p:ph type="body" sz="quarter" idx="10" hasCustomPrompt="1"/>
          </p:nvPr>
        </p:nvSpPr>
        <p:spPr bwMode="white">
          <a:xfrm>
            <a:off x="424342" y="262675"/>
            <a:ext cx="8489731" cy="499357"/>
          </a:xfrm>
          <a:prstGeom prst="rect">
            <a:avLst/>
          </a:prstGeom>
        </p:spPr>
        <p:txBody>
          <a:bodyPr vert="horz"/>
          <a:lstStyle>
            <a:lvl1pPr marL="0" indent="0">
              <a:lnSpc>
                <a:spcPct val="70000"/>
              </a:lnSpc>
              <a:buNone/>
              <a:defRPr sz="4000" b="1" i="0" baseline="0">
                <a:solidFill>
                  <a:srgbClr val="036936"/>
                </a:solidFill>
                <a:latin typeface="Calibri"/>
                <a:cs typeface="Calibri"/>
              </a:defRPr>
            </a:lvl1pPr>
          </a:lstStyle>
          <a:p>
            <a:r>
              <a:rPr lang="en-US" dirty="0" smtClean="0"/>
              <a:t>TITLE GOES HERE</a:t>
            </a:r>
            <a:endParaRPr lang="en-US" dirty="0"/>
          </a:p>
        </p:txBody>
      </p:sp>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21" name="Picture 2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spTree>
    <p:extLst>
      <p:ext uri="{BB962C8B-B14F-4D97-AF65-F5344CB8AC3E}">
        <p14:creationId xmlns:p14="http://schemas.microsoft.com/office/powerpoint/2010/main" val="6240145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and image slide">
    <p:spTree>
      <p:nvGrpSpPr>
        <p:cNvPr id="1" name=""/>
        <p:cNvGrpSpPr/>
        <p:nvPr/>
      </p:nvGrpSpPr>
      <p:grpSpPr>
        <a:xfrm>
          <a:off x="0" y="0"/>
          <a:ext cx="0" cy="0"/>
          <a:chOff x="0" y="0"/>
          <a:chExt cx="0" cy="0"/>
        </a:xfrm>
      </p:grpSpPr>
      <p:sp>
        <p:nvSpPr>
          <p:cNvPr id="7" name="Picture Placeholder 3"/>
          <p:cNvSpPr>
            <a:spLocks noGrp="1"/>
          </p:cNvSpPr>
          <p:nvPr>
            <p:ph type="pic" sz="quarter" idx="10" hasCustomPrompt="1"/>
          </p:nvPr>
        </p:nvSpPr>
        <p:spPr>
          <a:xfrm>
            <a:off x="5187464" y="0"/>
            <a:ext cx="7004536" cy="6858000"/>
          </a:xfrm>
          <a:prstGeom prst="rect">
            <a:avLst/>
          </a:prstGeom>
        </p:spPr>
        <p:txBody>
          <a:bodyPr vert="horz"/>
          <a:lstStyle>
            <a:lvl1pPr>
              <a:defRPr b="0" i="0">
                <a:solidFill>
                  <a:srgbClr val="4C4C4C"/>
                </a:solidFill>
                <a:latin typeface="+mj-lt"/>
                <a:cs typeface="Proxima Nova A"/>
              </a:defRPr>
            </a:lvl1pPr>
          </a:lstStyle>
          <a:p>
            <a:r>
              <a:rPr lang="en-US" dirty="0" smtClean="0"/>
              <a:t>INSERT PHOTO</a:t>
            </a:r>
            <a:endParaRPr lang="en-US" dirty="0"/>
          </a:p>
        </p:txBody>
      </p:sp>
    </p:spTree>
    <p:extLst>
      <p:ext uri="{BB962C8B-B14F-4D97-AF65-F5344CB8AC3E}">
        <p14:creationId xmlns:p14="http://schemas.microsoft.com/office/powerpoint/2010/main" val="284768959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1043138" cy="6858000"/>
          </a:xfrm>
          <a:prstGeom prst="rect">
            <a:avLst/>
          </a:prstGeom>
        </p:spPr>
      </p:pic>
      <p:sp>
        <p:nvSpPr>
          <p:cNvPr id="10" name="Picture Placeholder 3"/>
          <p:cNvSpPr>
            <a:spLocks noGrp="1"/>
          </p:cNvSpPr>
          <p:nvPr>
            <p:ph type="pic" sz="quarter" idx="10" hasCustomPrompt="1"/>
          </p:nvPr>
        </p:nvSpPr>
        <p:spPr>
          <a:xfrm>
            <a:off x="5872294" y="0"/>
            <a:ext cx="6319706" cy="6858000"/>
          </a:xfrm>
          <a:prstGeom prst="rect">
            <a:avLst/>
          </a:prstGeom>
        </p:spPr>
        <p:txBody>
          <a:bodyPr vert="horz"/>
          <a:lstStyle>
            <a:lvl1pPr>
              <a:defRPr b="0" i="0">
                <a:solidFill>
                  <a:srgbClr val="4C4C4C"/>
                </a:solidFill>
                <a:latin typeface="+mj-lt"/>
                <a:cs typeface="Proxima Nova A"/>
              </a:defRPr>
            </a:lvl1pPr>
          </a:lstStyle>
          <a:p>
            <a:r>
              <a:rPr lang="en-US" dirty="0" smtClean="0"/>
              <a:t>INSERT PHOTO</a:t>
            </a:r>
            <a:endParaRPr lang="en-US" dirty="0"/>
          </a:p>
        </p:txBody>
      </p:sp>
      <p:sp>
        <p:nvSpPr>
          <p:cNvPr id="12" name="Text Placeholder 3"/>
          <p:cNvSpPr>
            <a:spLocks noGrp="1"/>
          </p:cNvSpPr>
          <p:nvPr>
            <p:ph type="body" sz="quarter" idx="13" hasCustomPrompt="1"/>
          </p:nvPr>
        </p:nvSpPr>
        <p:spPr bwMode="white">
          <a:xfrm>
            <a:off x="411817" y="451407"/>
            <a:ext cx="5460478" cy="499357"/>
          </a:xfrm>
          <a:prstGeom prst="rect">
            <a:avLst/>
          </a:prstGeom>
        </p:spPr>
        <p:txBody>
          <a:bodyPr vert="horz"/>
          <a:lstStyle>
            <a:lvl1pPr marL="0" indent="0">
              <a:lnSpc>
                <a:spcPct val="70000"/>
              </a:lnSpc>
              <a:buNone/>
              <a:defRPr sz="4000" b="1" i="0" baseline="0">
                <a:solidFill>
                  <a:schemeClr val="accent3"/>
                </a:solidFill>
                <a:latin typeface="Calibri"/>
                <a:cs typeface="Calibri"/>
              </a:defRPr>
            </a:lvl1pPr>
          </a:lstStyle>
          <a:p>
            <a:r>
              <a:rPr lang="en-US" dirty="0" smtClean="0"/>
              <a:t>TITLE GOES HERE</a:t>
            </a:r>
            <a:endParaRPr lang="en-US" dirty="0"/>
          </a:p>
        </p:txBody>
      </p:sp>
      <p:sp>
        <p:nvSpPr>
          <p:cNvPr id="13" name="Text Placeholder 6"/>
          <p:cNvSpPr>
            <a:spLocks noGrp="1"/>
          </p:cNvSpPr>
          <p:nvPr>
            <p:ph type="body" sz="quarter" idx="14" hasCustomPrompt="1"/>
          </p:nvPr>
        </p:nvSpPr>
        <p:spPr bwMode="white">
          <a:xfrm>
            <a:off x="413747" y="899408"/>
            <a:ext cx="2631457" cy="466992"/>
          </a:xfrm>
          <a:prstGeom prst="rect">
            <a:avLst/>
          </a:prstGeom>
        </p:spPr>
        <p:txBody>
          <a:bodyPr vert="horz"/>
          <a:lstStyle>
            <a:lvl1pPr marL="0" indent="0" algn="l">
              <a:buNone/>
              <a:defRPr sz="2600" b="1" i="0" baseline="0">
                <a:solidFill>
                  <a:schemeClr val="bg1"/>
                </a:solidFill>
                <a:latin typeface="Calibri"/>
                <a:cs typeface="Calibri"/>
              </a:defRPr>
            </a:lvl1pPr>
          </a:lstStyle>
          <a:p>
            <a:pPr lvl="0"/>
            <a:r>
              <a:rPr lang="en-US" dirty="0" smtClean="0"/>
              <a:t>SUBTITLE</a:t>
            </a:r>
          </a:p>
        </p:txBody>
      </p:sp>
    </p:spTree>
    <p:extLst>
      <p:ext uri="{BB962C8B-B14F-4D97-AF65-F5344CB8AC3E}">
        <p14:creationId xmlns:p14="http://schemas.microsoft.com/office/powerpoint/2010/main" val="42285933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image slide">
    <p:spTree>
      <p:nvGrpSpPr>
        <p:cNvPr id="1" name=""/>
        <p:cNvGrpSpPr/>
        <p:nvPr/>
      </p:nvGrpSpPr>
      <p:grpSpPr>
        <a:xfrm>
          <a:off x="0" y="0"/>
          <a:ext cx="0" cy="0"/>
          <a:chOff x="0" y="0"/>
          <a:chExt cx="0" cy="0"/>
        </a:xfrm>
      </p:grpSpPr>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 Placeholder 6"/>
          <p:cNvSpPr>
            <a:spLocks noGrp="1"/>
          </p:cNvSpPr>
          <p:nvPr>
            <p:ph type="body" sz="quarter" idx="11" hasCustomPrompt="1"/>
          </p:nvPr>
        </p:nvSpPr>
        <p:spPr bwMode="white">
          <a:xfrm>
            <a:off x="413747" y="748255"/>
            <a:ext cx="2042319" cy="466992"/>
          </a:xfrm>
          <a:prstGeom prst="rect">
            <a:avLst/>
          </a:prstGeom>
        </p:spPr>
        <p:txBody>
          <a:bodyPr vert="horz"/>
          <a:lstStyle>
            <a:lvl1pPr marL="0" indent="0" algn="l">
              <a:buNone/>
              <a:defRPr sz="2600" b="1" i="0" baseline="0">
                <a:solidFill>
                  <a:schemeClr val="accent3"/>
                </a:solidFill>
                <a:latin typeface="Calibri"/>
                <a:cs typeface="Calibri"/>
              </a:defRPr>
            </a:lvl1pPr>
          </a:lstStyle>
          <a:p>
            <a:pPr lvl="0"/>
            <a:r>
              <a:rPr lang="en-US" dirty="0" smtClean="0"/>
              <a:t>SUBTITLE</a:t>
            </a:r>
          </a:p>
        </p:txBody>
      </p:sp>
      <p:sp>
        <p:nvSpPr>
          <p:cNvPr id="10" name="Text Placeholder 3"/>
          <p:cNvSpPr>
            <a:spLocks noGrp="1"/>
          </p:cNvSpPr>
          <p:nvPr>
            <p:ph type="body" sz="quarter" idx="12" hasCustomPrompt="1"/>
          </p:nvPr>
        </p:nvSpPr>
        <p:spPr bwMode="white">
          <a:xfrm>
            <a:off x="424342" y="262675"/>
            <a:ext cx="8489731" cy="499357"/>
          </a:xfrm>
          <a:prstGeom prst="rect">
            <a:avLst/>
          </a:prstGeom>
        </p:spPr>
        <p:txBody>
          <a:bodyPr vert="horz"/>
          <a:lstStyle>
            <a:lvl1pPr marL="0" indent="0">
              <a:lnSpc>
                <a:spcPct val="70000"/>
              </a:lnSpc>
              <a:buNone/>
              <a:defRPr sz="4000" b="1" i="0" baseline="0">
                <a:solidFill>
                  <a:schemeClr val="accent1"/>
                </a:solidFill>
                <a:latin typeface="Calibri"/>
                <a:cs typeface="Calibri"/>
              </a:defRPr>
            </a:lvl1pPr>
          </a:lstStyle>
          <a:p>
            <a:r>
              <a:rPr lang="en-US" dirty="0" smtClean="0"/>
              <a:t>TITLE GOES HERE</a:t>
            </a:r>
            <a:endParaRPr lang="en-U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413" y="5321777"/>
            <a:ext cx="1982942" cy="520269"/>
          </a:xfrm>
          <a:prstGeom prst="rect">
            <a:avLst/>
          </a:prstGeom>
        </p:spPr>
      </p:pic>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21432" y="5347326"/>
            <a:ext cx="1549749" cy="514289"/>
          </a:xfrm>
          <a:prstGeom prst="rect">
            <a:avLst/>
          </a:prstGeom>
        </p:spPr>
      </p:pic>
      <p:sp>
        <p:nvSpPr>
          <p:cNvPr id="16" name="Picture Placeholder 3"/>
          <p:cNvSpPr>
            <a:spLocks noGrp="1"/>
          </p:cNvSpPr>
          <p:nvPr>
            <p:ph type="pic" sz="quarter" idx="10" hasCustomPrompt="1"/>
          </p:nvPr>
        </p:nvSpPr>
        <p:spPr>
          <a:xfrm>
            <a:off x="424342" y="1300310"/>
            <a:ext cx="11767658" cy="3813316"/>
          </a:xfrm>
          <a:prstGeom prst="rect">
            <a:avLst/>
          </a:prstGeom>
        </p:spPr>
        <p:txBody>
          <a:bodyPr vert="horz"/>
          <a:lstStyle>
            <a:lvl1pPr>
              <a:defRPr b="0" i="0">
                <a:solidFill>
                  <a:srgbClr val="4C4C4C"/>
                </a:solidFill>
                <a:latin typeface="+mj-lt"/>
                <a:cs typeface="Proxima Nova A"/>
              </a:defRPr>
            </a:lvl1pPr>
          </a:lstStyle>
          <a:p>
            <a:r>
              <a:rPr lang="en-US" dirty="0" smtClean="0"/>
              <a:t>INSERT PHOTO</a:t>
            </a:r>
            <a:endParaRPr lang="en-US" dirty="0"/>
          </a:p>
        </p:txBody>
      </p:sp>
    </p:spTree>
    <p:extLst>
      <p:ext uri="{BB962C8B-B14F-4D97-AF65-F5344CB8AC3E}">
        <p14:creationId xmlns:p14="http://schemas.microsoft.com/office/powerpoint/2010/main" val="330805845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32752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6438992"/>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52" r:id="rId3"/>
    <p:sldLayoutId id="2147483661" r:id="rId4"/>
    <p:sldLayoutId id="2147483649" r:id="rId5"/>
    <p:sldLayoutId id="2147483651" r:id="rId6"/>
    <p:sldLayoutId id="2147483653" r:id="rId7"/>
    <p:sldLayoutId id="2147483654" r:id="rId8"/>
    <p:sldLayoutId id="2147483655" r:id="rId9"/>
    <p:sldLayoutId id="2147483656"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p:txBody>
          <a:bodyPr/>
          <a:lstStyle/>
          <a:p>
            <a:endParaRPr lang="en-CA"/>
          </a:p>
        </p:txBody>
      </p:sp>
      <p:sp>
        <p:nvSpPr>
          <p:cNvPr id="6" name="Text Placeholder 5"/>
          <p:cNvSpPr>
            <a:spLocks noGrp="1"/>
          </p:cNvSpPr>
          <p:nvPr>
            <p:ph type="body" sz="quarter" idx="10"/>
          </p:nvPr>
        </p:nvSpPr>
        <p:spPr/>
        <p:txBody>
          <a:bodyPr/>
          <a:lstStyle/>
          <a:p>
            <a:endParaRPr lang="en-CA" dirty="0"/>
          </a:p>
        </p:txBody>
      </p:sp>
      <p:sp>
        <p:nvSpPr>
          <p:cNvPr id="9" name="Text Placeholder 6"/>
          <p:cNvSpPr txBox="1">
            <a:spLocks/>
          </p:cNvSpPr>
          <p:nvPr/>
        </p:nvSpPr>
        <p:spPr>
          <a:xfrm>
            <a:off x="3642684" y="5047455"/>
            <a:ext cx="2573887" cy="471712"/>
          </a:xfrm>
          <a:prstGeom prst="rect">
            <a:avLst/>
          </a:prstGeom>
        </p:spPr>
        <p:txBody>
          <a:bodyPr vert="horz"/>
          <a:lstStyle/>
          <a:p>
            <a:pPr defTabSz="914400">
              <a:lnSpc>
                <a:spcPct val="90000"/>
              </a:lnSpc>
              <a:spcAft>
                <a:spcPts val="600"/>
              </a:spcAft>
              <a:defRPr/>
            </a:pPr>
            <a:r>
              <a:rPr lang="en-US" sz="2400" b="1" dirty="0">
                <a:solidFill>
                  <a:srgbClr val="FF0000"/>
                </a:solidFill>
                <a:latin typeface="+mj-lt"/>
                <a:cs typeface="Proxima Nova A"/>
              </a:rPr>
              <a:t>DELETE THIS  SLIDE</a:t>
            </a:r>
          </a:p>
        </p:txBody>
      </p:sp>
      <p:sp>
        <p:nvSpPr>
          <p:cNvPr id="10" name="Text Placeholder 9"/>
          <p:cNvSpPr txBox="1">
            <a:spLocks/>
          </p:cNvSpPr>
          <p:nvPr/>
        </p:nvSpPr>
        <p:spPr>
          <a:xfrm>
            <a:off x="413747" y="1411793"/>
            <a:ext cx="11504540" cy="403517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100"/>
              </a:spcAft>
              <a:buFont typeface="Arial" panose="020B0604020202020204" pitchFamily="34" charset="0"/>
              <a:buNone/>
            </a:pPr>
            <a:r>
              <a:rPr lang="en-US" sz="1600" dirty="0" smtClean="0"/>
              <a:t>As an extension of the Saskatchewan Health Authority visual identity, this PowerPoint template has been designed for your use.</a:t>
            </a:r>
          </a:p>
          <a:p>
            <a:pPr marL="0" indent="0">
              <a:spcBef>
                <a:spcPts val="0"/>
              </a:spcBef>
              <a:spcAft>
                <a:spcPts val="1100"/>
              </a:spcAft>
              <a:buFont typeface="Arial" panose="020B0604020202020204" pitchFamily="34" charset="0"/>
              <a:buNone/>
            </a:pPr>
            <a:r>
              <a:rPr lang="en-US" sz="1600" dirty="0" smtClean="0"/>
              <a:t>This template is to be used for any presentation given by Saskatchewan Health Authority employees. It is important that the Authority is identified throughout the presentation to ensure consistent branding.</a:t>
            </a:r>
          </a:p>
          <a:p>
            <a:pPr marL="0" indent="0">
              <a:spcBef>
                <a:spcPts val="0"/>
              </a:spcBef>
              <a:spcAft>
                <a:spcPts val="300"/>
              </a:spcAft>
              <a:buFont typeface="Arial" panose="020B0604020202020204" pitchFamily="34" charset="0"/>
              <a:buNone/>
            </a:pPr>
            <a:r>
              <a:rPr lang="en-US" sz="1600" b="1" dirty="0" smtClean="0"/>
              <a:t>In using the standard PowerPoint templates, please observe these best practice guidelines:</a:t>
            </a:r>
          </a:p>
          <a:p>
            <a:pPr>
              <a:spcBef>
                <a:spcPts val="0"/>
              </a:spcBef>
              <a:spcAft>
                <a:spcPts val="300"/>
              </a:spcAft>
            </a:pPr>
            <a:r>
              <a:rPr lang="en-US" sz="1600" dirty="0" smtClean="0"/>
              <a:t>Do not change the layout or font of the slides. </a:t>
            </a:r>
          </a:p>
          <a:p>
            <a:pPr>
              <a:spcBef>
                <a:spcPts val="0"/>
              </a:spcBef>
              <a:spcAft>
                <a:spcPts val="300"/>
              </a:spcAft>
            </a:pPr>
            <a:r>
              <a:rPr lang="en-US" sz="1600" dirty="0" smtClean="0"/>
              <a:t>Calibri font should be used as the main font for your presentation. It is recommended that you use font sizes between 24 points and 40 points in size. The minimum readable on-screen font size is 20 points. </a:t>
            </a:r>
          </a:p>
          <a:p>
            <a:pPr>
              <a:spcBef>
                <a:spcPts val="0"/>
              </a:spcBef>
              <a:spcAft>
                <a:spcPts val="300"/>
              </a:spcAft>
            </a:pPr>
            <a:r>
              <a:rPr lang="en-US" sz="1600" dirty="0" smtClean="0"/>
              <a:t>On introduction slide, main titles should be in Calibri font between 54 points and 80 points in size and subtitles should be in 32 point font.</a:t>
            </a:r>
          </a:p>
          <a:p>
            <a:pPr>
              <a:spcBef>
                <a:spcPts val="0"/>
              </a:spcBef>
              <a:spcAft>
                <a:spcPts val="300"/>
              </a:spcAft>
            </a:pPr>
            <a:r>
              <a:rPr lang="en-US" sz="1600" dirty="0" smtClean="0"/>
              <a:t>Do not alter the </a:t>
            </a:r>
            <a:r>
              <a:rPr lang="en-US" sz="1600" dirty="0" err="1" smtClean="0"/>
              <a:t>colours</a:t>
            </a:r>
            <a:r>
              <a:rPr lang="en-US" sz="1600" dirty="0" smtClean="0"/>
              <a:t> of the slides. </a:t>
            </a:r>
            <a:r>
              <a:rPr lang="en-US" sz="1600" smtClean="0"/>
              <a:t>If </a:t>
            </a:r>
            <a:r>
              <a:rPr lang="en-US" sz="1600" dirty="0" smtClean="0"/>
              <a:t>additional </a:t>
            </a:r>
            <a:r>
              <a:rPr lang="en-US" sz="1600" dirty="0" err="1" smtClean="0"/>
              <a:t>colours</a:t>
            </a:r>
            <a:r>
              <a:rPr lang="en-US" sz="1600" dirty="0" smtClean="0"/>
              <a:t> are needed to reflect the subject matter or provide a coding device for different sections, please use the Saskatchewan Health Authority visual identity guide for colour options and more information.</a:t>
            </a:r>
          </a:p>
          <a:p>
            <a:pPr>
              <a:spcBef>
                <a:spcPts val="0"/>
              </a:spcBef>
              <a:spcAft>
                <a:spcPts val="300"/>
              </a:spcAft>
            </a:pPr>
            <a:r>
              <a:rPr lang="en-US" sz="1600" dirty="0" smtClean="0"/>
              <a:t>Slides should not be cluttered with numerous pictures or excessive text. Limit your content to a maximum of six (6) lines per slide and use bullet points. </a:t>
            </a:r>
          </a:p>
        </p:txBody>
      </p:sp>
    </p:spTree>
    <p:extLst>
      <p:ext uri="{BB962C8B-B14F-4D97-AF65-F5344CB8AC3E}">
        <p14:creationId xmlns:p14="http://schemas.microsoft.com/office/powerpoint/2010/main" val="23543582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p:sp>
      <p:sp>
        <p:nvSpPr>
          <p:cNvPr id="4" name="Text Placeholder 8"/>
          <p:cNvSpPr txBox="1">
            <a:spLocks/>
          </p:cNvSpPr>
          <p:nvPr/>
        </p:nvSpPr>
        <p:spPr>
          <a:xfrm>
            <a:off x="252502" y="780271"/>
            <a:ext cx="4719205" cy="3797349"/>
          </a:xfrm>
          <a:prstGeom prst="rect">
            <a:avLst/>
          </a:prstGeom>
        </p:spPr>
        <p:txBody>
          <a:bodyPr vert="horz"/>
          <a:lstStyle>
            <a:lvl1pPr marL="228600" indent="-228600" algn="l" defTabSz="914400" rtl="0" eaLnBrk="1" latinLnBrk="0" hangingPunct="1">
              <a:lnSpc>
                <a:spcPct val="90000"/>
              </a:lnSpc>
              <a:spcBef>
                <a:spcPts val="1000"/>
              </a:spcBef>
              <a:buFont typeface="Arial" panose="020B0604020202020204" pitchFamily="34" charset="0"/>
              <a:buChar char="•"/>
              <a:defRPr sz="3600" b="0" i="0" kern="1200">
                <a:solidFill>
                  <a:srgbClr val="4C4C4C"/>
                </a:solidFill>
                <a:latin typeface="+mj-lt"/>
                <a:ea typeface="+mn-ea"/>
                <a:cs typeface="Proxima Nova A"/>
              </a:defRPr>
            </a:lvl1pPr>
            <a:lvl2pPr marL="685800" indent="-228600" algn="l" defTabSz="914400" rtl="0" eaLnBrk="1" latinLnBrk="0" hangingPunct="1">
              <a:lnSpc>
                <a:spcPct val="90000"/>
              </a:lnSpc>
              <a:spcBef>
                <a:spcPts val="500"/>
              </a:spcBef>
              <a:buFont typeface="Arial" panose="020B0604020202020204" pitchFamily="34" charset="0"/>
              <a:buChar char="•"/>
              <a:defRPr sz="3200" b="0" i="0" kern="1200">
                <a:solidFill>
                  <a:srgbClr val="4C4C4C"/>
                </a:solidFill>
                <a:latin typeface="+mj-lt"/>
                <a:ea typeface="+mn-ea"/>
                <a:cs typeface="Proxima Nova A"/>
              </a:defRPr>
            </a:lvl2pPr>
            <a:lvl3pPr marL="1143000" indent="-228600" algn="l" defTabSz="914400" rtl="0" eaLnBrk="1" latinLnBrk="0" hangingPunct="1">
              <a:lnSpc>
                <a:spcPct val="90000"/>
              </a:lnSpc>
              <a:spcBef>
                <a:spcPts val="500"/>
              </a:spcBef>
              <a:buFont typeface="Arial" panose="020B0604020202020204" pitchFamily="34" charset="0"/>
              <a:buChar char="•"/>
              <a:defRPr sz="2800" b="0" i="0" kern="1200">
                <a:solidFill>
                  <a:srgbClr val="4C4C4C"/>
                </a:solidFill>
                <a:latin typeface="+mj-lt"/>
                <a:ea typeface="+mn-ea"/>
                <a:cs typeface="Proxima Nova A"/>
              </a:defRPr>
            </a:lvl3pPr>
            <a:lvl4pPr marL="1600200" indent="-228600" algn="l" defTabSz="914400" rtl="0" eaLnBrk="1" latinLnBrk="0" hangingPunct="1">
              <a:lnSpc>
                <a:spcPct val="90000"/>
              </a:lnSpc>
              <a:spcBef>
                <a:spcPts val="500"/>
              </a:spcBef>
              <a:buFont typeface="Arial" panose="020B0604020202020204" pitchFamily="34" charset="0"/>
              <a:buChar char="•"/>
              <a:defRPr sz="2400" b="0" i="0" kern="1200">
                <a:solidFill>
                  <a:srgbClr val="4C4C4C"/>
                </a:solidFill>
                <a:latin typeface="+mj-lt"/>
                <a:ea typeface="+mn-ea"/>
                <a:cs typeface="Proxima Nova A"/>
              </a:defRPr>
            </a:lvl4pPr>
            <a:lvl5pPr marL="2057400" indent="-228600" algn="l" defTabSz="914400" rtl="0" eaLnBrk="1" latinLnBrk="0" hangingPunct="1">
              <a:lnSpc>
                <a:spcPct val="90000"/>
              </a:lnSpc>
              <a:spcBef>
                <a:spcPts val="500"/>
              </a:spcBef>
              <a:buFont typeface="Arial" panose="020B0604020202020204" pitchFamily="34" charset="0"/>
              <a:buChar char="•"/>
              <a:defRPr sz="2400" b="0" i="0" kern="1200">
                <a:solidFill>
                  <a:srgbClr val="4C4C4C"/>
                </a:solidFill>
                <a:latin typeface="+mj-lt"/>
                <a:ea typeface="+mn-ea"/>
                <a:cs typeface="Proxima Nova 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6"/>
          <p:cNvSpPr txBox="1">
            <a:spLocks/>
          </p:cNvSpPr>
          <p:nvPr/>
        </p:nvSpPr>
        <p:spPr>
          <a:xfrm>
            <a:off x="190893" y="3516771"/>
            <a:ext cx="4885738" cy="2393578"/>
          </a:xfrm>
          <a:prstGeom prst="rect">
            <a:avLst/>
          </a:prstGeom>
        </p:spPr>
        <p:txBody>
          <a:bodyPr vert="horz"/>
          <a:lstStyle/>
          <a:p>
            <a:pPr defTabSz="914400">
              <a:lnSpc>
                <a:spcPct val="90000"/>
              </a:lnSpc>
              <a:spcAft>
                <a:spcPts val="600"/>
              </a:spcAft>
              <a:defRPr/>
            </a:pPr>
            <a:r>
              <a:rPr lang="en-US" sz="1600" dirty="0">
                <a:solidFill>
                  <a:srgbClr val="FF0000"/>
                </a:solidFill>
                <a:latin typeface="+mj-lt"/>
                <a:cs typeface="Proxima Nova A"/>
              </a:rPr>
              <a:t>Use this slide if you would like to use photographs in your presentation. Please place the picture to the right that you would like to use. </a:t>
            </a:r>
          </a:p>
          <a:p>
            <a:pPr defTabSz="914400">
              <a:lnSpc>
                <a:spcPct val="90000"/>
              </a:lnSpc>
              <a:spcAft>
                <a:spcPts val="600"/>
              </a:spcAft>
              <a:defRPr/>
            </a:pPr>
            <a:r>
              <a:rPr lang="en-US" sz="1600" dirty="0">
                <a:solidFill>
                  <a:srgbClr val="FF0000"/>
                </a:solidFill>
                <a:latin typeface="+mj-lt"/>
                <a:cs typeface="Proxima Nova A"/>
              </a:rPr>
              <a:t>Ensure that your photographs are not too large in size. This will avoid an unnecessarily large file that is too big to email or slow to respond. </a:t>
            </a:r>
            <a:r>
              <a:rPr lang="en-US" sz="1600" dirty="0">
                <a:solidFill>
                  <a:srgbClr val="FF0000"/>
                </a:solidFill>
                <a:cs typeface="Proxima Nova A"/>
              </a:rPr>
              <a:t>See “Standard Work” slides for more information.</a:t>
            </a:r>
            <a:endParaRPr lang="en-US" sz="1600" dirty="0">
              <a:solidFill>
                <a:srgbClr val="FF0000"/>
              </a:solidFill>
              <a:latin typeface="+mj-lt"/>
              <a:cs typeface="Proxima Nova A"/>
            </a:endParaRPr>
          </a:p>
          <a:p>
            <a:pPr defTabSz="914400">
              <a:lnSpc>
                <a:spcPct val="90000"/>
              </a:lnSpc>
              <a:spcAft>
                <a:spcPts val="600"/>
              </a:spcAft>
              <a:defRPr/>
            </a:pPr>
            <a:r>
              <a:rPr lang="en-US" sz="1600" dirty="0">
                <a:solidFill>
                  <a:srgbClr val="FF0000"/>
                </a:solidFill>
                <a:latin typeface="+mj-lt"/>
                <a:cs typeface="Proxima Nova A"/>
              </a:rPr>
              <a:t>Contact Communications if you have any questions. </a:t>
            </a:r>
          </a:p>
          <a:p>
            <a:pPr defTabSz="914400">
              <a:lnSpc>
                <a:spcPct val="90000"/>
              </a:lnSpc>
              <a:spcAft>
                <a:spcPts val="600"/>
              </a:spcAft>
              <a:defRPr/>
            </a:pPr>
            <a:r>
              <a:rPr lang="en-US" sz="1600" b="1" dirty="0">
                <a:solidFill>
                  <a:srgbClr val="FF0000"/>
                </a:solidFill>
                <a:latin typeface="+mj-lt"/>
                <a:cs typeface="Proxima Nova A"/>
              </a:rPr>
              <a:t>DELETE THIS TEXT BOX.</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64747" y="6136366"/>
            <a:ext cx="1933029" cy="507173"/>
          </a:xfrm>
          <a:prstGeom prst="rect">
            <a:avLst/>
          </a:prstGeom>
        </p:spPr>
      </p:pic>
    </p:spTree>
    <p:extLst>
      <p:ext uri="{BB962C8B-B14F-4D97-AF65-F5344CB8AC3E}">
        <p14:creationId xmlns:p14="http://schemas.microsoft.com/office/powerpoint/2010/main" val="237210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p:sp>
      <p:sp>
        <p:nvSpPr>
          <p:cNvPr id="4" name="Text Placeholder 3"/>
          <p:cNvSpPr>
            <a:spLocks noGrp="1"/>
          </p:cNvSpPr>
          <p:nvPr>
            <p:ph type="body" sz="quarter" idx="13"/>
          </p:nvPr>
        </p:nvSpPr>
        <p:spPr>
          <a:xfrm>
            <a:off x="411817" y="451407"/>
            <a:ext cx="5460478" cy="448001"/>
          </a:xfrm>
        </p:spPr>
        <p:txBody>
          <a:bodyPr/>
          <a:lstStyle/>
          <a:p>
            <a:endParaRPr lang="en-CA" dirty="0"/>
          </a:p>
        </p:txBody>
      </p:sp>
      <p:sp>
        <p:nvSpPr>
          <p:cNvPr id="5" name="Text Placeholder 4"/>
          <p:cNvSpPr>
            <a:spLocks noGrp="1"/>
          </p:cNvSpPr>
          <p:nvPr>
            <p:ph type="body" sz="quarter" idx="14"/>
          </p:nvPr>
        </p:nvSpPr>
        <p:spPr/>
        <p:txBody>
          <a:bodyPr/>
          <a:lstStyle/>
          <a:p>
            <a:endParaRPr lang="en-CA" dirty="0"/>
          </a:p>
        </p:txBody>
      </p:sp>
      <p:sp>
        <p:nvSpPr>
          <p:cNvPr id="6" name="Text Placeholder 6"/>
          <p:cNvSpPr txBox="1">
            <a:spLocks/>
          </p:cNvSpPr>
          <p:nvPr/>
        </p:nvSpPr>
        <p:spPr>
          <a:xfrm>
            <a:off x="420130" y="1965487"/>
            <a:ext cx="3186953" cy="2332140"/>
          </a:xfrm>
          <a:prstGeom prst="rect">
            <a:avLst/>
          </a:prstGeom>
          <a:solidFill>
            <a:schemeClr val="bg1"/>
          </a:solidFill>
        </p:spPr>
        <p:txBody>
          <a:bodyPr vert="horz"/>
          <a:lstStyle/>
          <a:p>
            <a:pPr>
              <a:lnSpc>
                <a:spcPct val="90000"/>
              </a:lnSpc>
              <a:spcAft>
                <a:spcPts val="600"/>
              </a:spcAft>
              <a:defRPr/>
            </a:pPr>
            <a:r>
              <a:rPr lang="en-US" sz="1600" dirty="0">
                <a:solidFill>
                  <a:srgbClr val="FF0000"/>
                </a:solidFill>
                <a:latin typeface="+mj-lt"/>
                <a:cs typeface="Proxima Nova A"/>
              </a:rPr>
              <a:t>This is another divider slide option.</a:t>
            </a:r>
          </a:p>
          <a:p>
            <a:pPr>
              <a:lnSpc>
                <a:spcPct val="90000"/>
              </a:lnSpc>
              <a:spcAft>
                <a:spcPts val="600"/>
              </a:spcAft>
              <a:defRPr/>
            </a:pPr>
            <a:r>
              <a:rPr lang="en-US" sz="1600" dirty="0">
                <a:solidFill>
                  <a:srgbClr val="FF0000"/>
                </a:solidFill>
                <a:cs typeface="Proxima Nova A"/>
              </a:rPr>
              <a:t>Please place the picture to the right that you would like to use. </a:t>
            </a:r>
          </a:p>
          <a:p>
            <a:pPr>
              <a:lnSpc>
                <a:spcPct val="90000"/>
              </a:lnSpc>
              <a:spcAft>
                <a:spcPts val="600"/>
              </a:spcAft>
              <a:defRPr/>
            </a:pPr>
            <a:r>
              <a:rPr lang="en-US" sz="1600" b="1" dirty="0">
                <a:solidFill>
                  <a:srgbClr val="FF0000"/>
                </a:solidFill>
                <a:cs typeface="Proxima Nova A"/>
              </a:rPr>
              <a:t>Ensure that your photographs are not too large in size. </a:t>
            </a:r>
            <a:r>
              <a:rPr lang="en-US" sz="1600" dirty="0">
                <a:solidFill>
                  <a:srgbClr val="FF0000"/>
                </a:solidFill>
                <a:cs typeface="Proxima Nova A"/>
              </a:rPr>
              <a:t>This will avoid an unnecessarily large file that is too big to email or slow to respond.</a:t>
            </a:r>
          </a:p>
          <a:p>
            <a:pPr>
              <a:lnSpc>
                <a:spcPct val="90000"/>
              </a:lnSpc>
              <a:spcAft>
                <a:spcPts val="600"/>
              </a:spcAft>
              <a:defRPr/>
            </a:pPr>
            <a:r>
              <a:rPr lang="en-US" sz="1600" b="1" dirty="0">
                <a:solidFill>
                  <a:srgbClr val="FF0000"/>
                </a:solidFill>
                <a:cs typeface="Proxima Nova A"/>
              </a:rPr>
              <a:t>DELETE THIS TEXT BOX.</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4915" y="6138262"/>
            <a:ext cx="1933029" cy="507173"/>
          </a:xfrm>
          <a:prstGeom prst="rect">
            <a:avLst/>
          </a:prstGeom>
        </p:spPr>
      </p:pic>
    </p:spTree>
    <p:extLst>
      <p:ext uri="{BB962C8B-B14F-4D97-AF65-F5344CB8AC3E}">
        <p14:creationId xmlns:p14="http://schemas.microsoft.com/office/powerpoint/2010/main" val="3038301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1"/>
          </p:nvPr>
        </p:nvSpPr>
        <p:spPr/>
        <p:txBody>
          <a:bodyPr/>
          <a:lstStyle/>
          <a:p>
            <a:endParaRPr lang="en-CA"/>
          </a:p>
        </p:txBody>
      </p:sp>
      <p:sp>
        <p:nvSpPr>
          <p:cNvPr id="13" name="Text Placeholder 12"/>
          <p:cNvSpPr>
            <a:spLocks noGrp="1"/>
          </p:cNvSpPr>
          <p:nvPr>
            <p:ph type="body" sz="quarter" idx="12"/>
          </p:nvPr>
        </p:nvSpPr>
        <p:spPr/>
        <p:txBody>
          <a:bodyPr/>
          <a:lstStyle/>
          <a:p>
            <a:endParaRPr lang="en-CA"/>
          </a:p>
        </p:txBody>
      </p:sp>
      <p:sp>
        <p:nvSpPr>
          <p:cNvPr id="11" name="Picture Placeholder 10"/>
          <p:cNvSpPr>
            <a:spLocks noGrp="1"/>
          </p:cNvSpPr>
          <p:nvPr>
            <p:ph type="pic" sz="quarter" idx="10"/>
          </p:nvPr>
        </p:nvSpPr>
        <p:spPr/>
      </p:sp>
    </p:spTree>
    <p:extLst>
      <p:ext uri="{BB962C8B-B14F-4D97-AF65-F5344CB8AC3E}">
        <p14:creationId xmlns:p14="http://schemas.microsoft.com/office/powerpoint/2010/main" val="5141971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CA"/>
          </a:p>
        </p:txBody>
      </p:sp>
    </p:spTree>
    <p:extLst>
      <p:ext uri="{BB962C8B-B14F-4D97-AF65-F5344CB8AC3E}">
        <p14:creationId xmlns:p14="http://schemas.microsoft.com/office/powerpoint/2010/main" val="1753900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endParaRPr lang="en-CA"/>
          </a:p>
        </p:txBody>
      </p:sp>
      <p:sp>
        <p:nvSpPr>
          <p:cNvPr id="4" name="Text Placeholder 3"/>
          <p:cNvSpPr>
            <a:spLocks noGrp="1"/>
          </p:cNvSpPr>
          <p:nvPr>
            <p:ph type="body" sz="quarter" idx="10"/>
          </p:nvPr>
        </p:nvSpPr>
        <p:spPr/>
        <p:txBody>
          <a:bodyPr/>
          <a:lstStyle/>
          <a:p>
            <a:endParaRPr lang="en-CA"/>
          </a:p>
        </p:txBody>
      </p:sp>
      <p:sp>
        <p:nvSpPr>
          <p:cNvPr id="6" name="Text Placeholder 9"/>
          <p:cNvSpPr txBox="1">
            <a:spLocks/>
          </p:cNvSpPr>
          <p:nvPr/>
        </p:nvSpPr>
        <p:spPr>
          <a:xfrm>
            <a:off x="413747" y="1247612"/>
            <a:ext cx="11520106" cy="449156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300"/>
              </a:spcAft>
              <a:buNone/>
            </a:pPr>
            <a:r>
              <a:rPr lang="en-US" sz="1600" b="1" dirty="0"/>
              <a:t>LOGO usage guidelines:</a:t>
            </a:r>
          </a:p>
          <a:p>
            <a:pPr>
              <a:lnSpc>
                <a:spcPct val="100000"/>
              </a:lnSpc>
              <a:spcBef>
                <a:spcPts val="0"/>
              </a:spcBef>
              <a:spcAft>
                <a:spcPts val="300"/>
              </a:spcAft>
            </a:pPr>
            <a:r>
              <a:rPr lang="en-US" sz="1600" dirty="0"/>
              <a:t>Do not make any attempt to move or modify the Saskatchewan Health Authority logo.</a:t>
            </a:r>
          </a:p>
          <a:p>
            <a:pPr>
              <a:lnSpc>
                <a:spcPct val="100000"/>
              </a:lnSpc>
              <a:spcBef>
                <a:spcPts val="0"/>
              </a:spcBef>
              <a:spcAft>
                <a:spcPts val="300"/>
              </a:spcAft>
            </a:pPr>
            <a:r>
              <a:rPr lang="en-US" sz="1600" dirty="0"/>
              <a:t>The Saskatchewan Health Authority logo is located in the bottom right hand side of the title slide. If the presentation is being done in partnership with other groups, their logo can be placed on the left side of the Authority logo. </a:t>
            </a:r>
            <a:r>
              <a:rPr lang="en-US" sz="1600" b="1" dirty="0"/>
              <a:t>This is an approved exception to partner logo placement according to Saskatchewan Health Authority’s visual identity guide and is only to be used in PowerPoint layout.</a:t>
            </a:r>
            <a:endParaRPr lang="en-US" sz="1600" dirty="0"/>
          </a:p>
          <a:p>
            <a:pPr marL="0" indent="0">
              <a:lnSpc>
                <a:spcPct val="100000"/>
              </a:lnSpc>
              <a:spcBef>
                <a:spcPts val="0"/>
              </a:spcBef>
              <a:spcAft>
                <a:spcPts val="300"/>
              </a:spcAft>
              <a:buNone/>
            </a:pPr>
            <a:r>
              <a:rPr lang="en-US" sz="1600" b="1" dirty="0"/>
              <a:t>If you are using photographs or graphics in your slide, please observe these best practice guidelines:</a:t>
            </a:r>
          </a:p>
          <a:p>
            <a:pPr>
              <a:lnSpc>
                <a:spcPct val="100000"/>
              </a:lnSpc>
              <a:spcBef>
                <a:spcPts val="0"/>
              </a:spcBef>
              <a:spcAft>
                <a:spcPts val="300"/>
              </a:spcAft>
            </a:pPr>
            <a:r>
              <a:rPr lang="en-US" sz="1600" dirty="0"/>
              <a:t>Ensure that the file size of the picture is not too large before importing them into your presentation. This will avoid creating an unnecessarily large file that is too big to email or a presentation that is slow to respond. </a:t>
            </a:r>
          </a:p>
          <a:p>
            <a:pPr>
              <a:lnSpc>
                <a:spcPct val="100000"/>
              </a:lnSpc>
              <a:spcBef>
                <a:spcPts val="0"/>
              </a:spcBef>
              <a:spcAft>
                <a:spcPts val="300"/>
              </a:spcAft>
            </a:pPr>
            <a:r>
              <a:rPr lang="en-US" sz="1600" dirty="0"/>
              <a:t>Any photographs or graphics that are used must follow the Photography and Imagery standards as set out in the Saskatchewan Health Authority Visual Identity Guidelines. </a:t>
            </a:r>
          </a:p>
          <a:p>
            <a:pPr>
              <a:lnSpc>
                <a:spcPct val="100000"/>
              </a:lnSpc>
              <a:spcBef>
                <a:spcPts val="0"/>
              </a:spcBef>
              <a:spcAft>
                <a:spcPts val="300"/>
              </a:spcAft>
            </a:pPr>
            <a:r>
              <a:rPr lang="en-US" sz="1600" dirty="0"/>
              <a:t>When utilizing these templates to share with the public, patients, external stakeholders, and/or multi-unit staff training, clip art and other non-approved infographic, border elements or other comical/unapproved narrative graphical elements is not permitted. This includes satirical content in both images and video. </a:t>
            </a:r>
          </a:p>
          <a:p>
            <a:pPr>
              <a:lnSpc>
                <a:spcPct val="100000"/>
              </a:lnSpc>
              <a:spcBef>
                <a:spcPts val="0"/>
              </a:spcBef>
              <a:spcAft>
                <a:spcPts val="300"/>
              </a:spcAft>
            </a:pPr>
            <a:r>
              <a:rPr lang="en-US" sz="1600" dirty="0"/>
              <a:t>For further direction, please contact your local Communications area.</a:t>
            </a:r>
          </a:p>
        </p:txBody>
      </p:sp>
      <p:sp>
        <p:nvSpPr>
          <p:cNvPr id="7" name="Text Placeholder 6"/>
          <p:cNvSpPr txBox="1">
            <a:spLocks/>
          </p:cNvSpPr>
          <p:nvPr/>
        </p:nvSpPr>
        <p:spPr>
          <a:xfrm>
            <a:off x="3181366" y="5503322"/>
            <a:ext cx="2573887" cy="471712"/>
          </a:xfrm>
          <a:prstGeom prst="rect">
            <a:avLst/>
          </a:prstGeom>
        </p:spPr>
        <p:txBody>
          <a:bodyPr vert="horz"/>
          <a:lstStyle/>
          <a:p>
            <a:pPr defTabSz="914400">
              <a:lnSpc>
                <a:spcPct val="90000"/>
              </a:lnSpc>
              <a:spcAft>
                <a:spcPts val="600"/>
              </a:spcAft>
              <a:defRPr/>
            </a:pPr>
            <a:r>
              <a:rPr lang="en-US" sz="2400" b="1" dirty="0">
                <a:solidFill>
                  <a:srgbClr val="FF0000"/>
                </a:solidFill>
                <a:latin typeface="+mj-lt"/>
                <a:cs typeface="Proxima Nova A"/>
              </a:rPr>
              <a:t>DELETE THIS  SLIDE</a:t>
            </a:r>
          </a:p>
        </p:txBody>
      </p:sp>
    </p:spTree>
    <p:extLst>
      <p:ext uri="{BB962C8B-B14F-4D97-AF65-F5344CB8AC3E}">
        <p14:creationId xmlns:p14="http://schemas.microsoft.com/office/powerpoint/2010/main" val="230447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endParaRPr lang="en-CA"/>
          </a:p>
        </p:txBody>
      </p:sp>
      <p:sp>
        <p:nvSpPr>
          <p:cNvPr id="4" name="Text Placeholder 3"/>
          <p:cNvSpPr>
            <a:spLocks noGrp="1"/>
          </p:cNvSpPr>
          <p:nvPr>
            <p:ph type="body" sz="quarter" idx="10"/>
          </p:nvPr>
        </p:nvSpPr>
        <p:spPr/>
        <p:txBody>
          <a:bodyPr/>
          <a:lstStyle/>
          <a:p>
            <a:endParaRPr lang="en-CA"/>
          </a:p>
        </p:txBody>
      </p:sp>
      <p:sp>
        <p:nvSpPr>
          <p:cNvPr id="7" name="Text Placeholder 9"/>
          <p:cNvSpPr txBox="1">
            <a:spLocks/>
          </p:cNvSpPr>
          <p:nvPr/>
        </p:nvSpPr>
        <p:spPr>
          <a:xfrm>
            <a:off x="440934" y="1916723"/>
            <a:ext cx="11305589" cy="409721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300"/>
              </a:spcAft>
              <a:buFont typeface="Arial" panose="020B0604020202020204" pitchFamily="34" charset="0"/>
              <a:buNone/>
            </a:pPr>
            <a:r>
              <a:rPr lang="en-US" sz="1600" b="1" dirty="0" smtClean="0"/>
              <a:t>If you are using tables, charts or graphs in your slide, please observe these best practice guidelines:</a:t>
            </a:r>
          </a:p>
          <a:p>
            <a:pPr>
              <a:lnSpc>
                <a:spcPct val="100000"/>
              </a:lnSpc>
              <a:spcBef>
                <a:spcPts val="0"/>
              </a:spcBef>
              <a:spcAft>
                <a:spcPts val="300"/>
              </a:spcAft>
            </a:pPr>
            <a:r>
              <a:rPr lang="en-US" sz="1600" dirty="0" smtClean="0"/>
              <a:t>Charts and graphs are often used to help explain complex information in a visual way. Any charts or graphs that are used within your presentation should be consistent with the visual identity of the Authority to maintain a consistent and professional look. </a:t>
            </a:r>
          </a:p>
          <a:p>
            <a:pPr>
              <a:lnSpc>
                <a:spcPct val="100000"/>
              </a:lnSpc>
              <a:spcBef>
                <a:spcPts val="0"/>
              </a:spcBef>
              <a:spcAft>
                <a:spcPts val="300"/>
              </a:spcAft>
            </a:pPr>
            <a:r>
              <a:rPr lang="en-US" sz="1600" dirty="0" smtClean="0"/>
              <a:t>When creating charts or graphs, consider using </a:t>
            </a:r>
            <a:r>
              <a:rPr lang="en-US" sz="1600" dirty="0" err="1" smtClean="0"/>
              <a:t>colours</a:t>
            </a:r>
            <a:r>
              <a:rPr lang="en-US" sz="1600" dirty="0" smtClean="0"/>
              <a:t> from the Saskatchewan Health Authority’s Visual Identity Guide. </a:t>
            </a:r>
          </a:p>
          <a:p>
            <a:pPr>
              <a:lnSpc>
                <a:spcPct val="100000"/>
              </a:lnSpc>
              <a:spcBef>
                <a:spcPts val="0"/>
              </a:spcBef>
              <a:spcAft>
                <a:spcPts val="300"/>
              </a:spcAft>
            </a:pPr>
            <a:r>
              <a:rPr lang="en-US" sz="1600" dirty="0" smtClean="0"/>
              <a:t>As a rule of thumb, consider dominant </a:t>
            </a:r>
            <a:r>
              <a:rPr lang="en-US" sz="1600" dirty="0" err="1" smtClean="0"/>
              <a:t>colours</a:t>
            </a:r>
            <a:r>
              <a:rPr lang="en-US" sz="1600" dirty="0" smtClean="0"/>
              <a:t> from the primary </a:t>
            </a:r>
            <a:r>
              <a:rPr lang="en-US" sz="1600" dirty="0" err="1" smtClean="0"/>
              <a:t>colour</a:t>
            </a:r>
            <a:r>
              <a:rPr lang="en-US" sz="1600" dirty="0" smtClean="0"/>
              <a:t> palette, grayscale and secondary </a:t>
            </a:r>
            <a:r>
              <a:rPr lang="en-US" sz="1600" dirty="0" err="1" smtClean="0"/>
              <a:t>colours</a:t>
            </a:r>
            <a:r>
              <a:rPr lang="en-US" sz="1600" dirty="0" smtClean="0"/>
              <a:t> can be used as needed. </a:t>
            </a:r>
          </a:p>
        </p:txBody>
      </p:sp>
      <p:sp>
        <p:nvSpPr>
          <p:cNvPr id="8" name="Text Placeholder 6"/>
          <p:cNvSpPr txBox="1">
            <a:spLocks/>
          </p:cNvSpPr>
          <p:nvPr/>
        </p:nvSpPr>
        <p:spPr>
          <a:xfrm>
            <a:off x="3382263" y="4879504"/>
            <a:ext cx="2573887" cy="471712"/>
          </a:xfrm>
          <a:prstGeom prst="rect">
            <a:avLst/>
          </a:prstGeom>
        </p:spPr>
        <p:txBody>
          <a:bodyPr vert="horz"/>
          <a:lstStyle/>
          <a:p>
            <a:pPr defTabSz="914400">
              <a:lnSpc>
                <a:spcPct val="90000"/>
              </a:lnSpc>
              <a:spcAft>
                <a:spcPts val="600"/>
              </a:spcAft>
              <a:defRPr/>
            </a:pPr>
            <a:r>
              <a:rPr lang="en-US" sz="2400" b="1" dirty="0">
                <a:solidFill>
                  <a:srgbClr val="FF0000"/>
                </a:solidFill>
                <a:latin typeface="+mj-lt"/>
                <a:cs typeface="Proxima Nova A"/>
              </a:rPr>
              <a:t>DELETE THIS  SLIDE</a:t>
            </a:r>
          </a:p>
        </p:txBody>
      </p:sp>
    </p:spTree>
    <p:extLst>
      <p:ext uri="{BB962C8B-B14F-4D97-AF65-F5344CB8AC3E}">
        <p14:creationId xmlns:p14="http://schemas.microsoft.com/office/powerpoint/2010/main" val="336141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1"/>
          </p:nvPr>
        </p:nvSpPr>
        <p:spPr/>
        <p:txBody>
          <a:bodyPr/>
          <a:lstStyle/>
          <a:p>
            <a:endParaRPr lang="en-CA" dirty="0"/>
          </a:p>
        </p:txBody>
      </p:sp>
      <p:sp>
        <p:nvSpPr>
          <p:cNvPr id="9" name="Text Placeholder 8"/>
          <p:cNvSpPr>
            <a:spLocks noGrp="1"/>
          </p:cNvSpPr>
          <p:nvPr>
            <p:ph type="body" sz="quarter" idx="13"/>
          </p:nvPr>
        </p:nvSpPr>
        <p:spPr/>
        <p:txBody>
          <a:bodyPr/>
          <a:lstStyle/>
          <a:p>
            <a:endParaRPr lang="en-CA" dirty="0"/>
          </a:p>
        </p:txBody>
      </p:sp>
      <p:sp>
        <p:nvSpPr>
          <p:cNvPr id="10" name="Text Placeholder 9"/>
          <p:cNvSpPr>
            <a:spLocks noGrp="1"/>
          </p:cNvSpPr>
          <p:nvPr>
            <p:ph type="body" sz="quarter" idx="14"/>
          </p:nvPr>
        </p:nvSpPr>
        <p:spPr/>
        <p:txBody>
          <a:bodyPr/>
          <a:lstStyle/>
          <a:p>
            <a:endParaRPr lang="en-CA" dirty="0"/>
          </a:p>
        </p:txBody>
      </p:sp>
    </p:spTree>
    <p:extLst>
      <p:ext uri="{BB962C8B-B14F-4D97-AF65-F5344CB8AC3E}">
        <p14:creationId xmlns:p14="http://schemas.microsoft.com/office/powerpoint/2010/main" val="2525673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endParaRPr lang="en-CA"/>
          </a:p>
        </p:txBody>
      </p:sp>
      <p:sp>
        <p:nvSpPr>
          <p:cNvPr id="5" name="Text Placeholder 4"/>
          <p:cNvSpPr>
            <a:spLocks noGrp="1"/>
          </p:cNvSpPr>
          <p:nvPr>
            <p:ph type="body" sz="quarter" idx="13"/>
          </p:nvPr>
        </p:nvSpPr>
        <p:spPr>
          <a:xfrm>
            <a:off x="1365972" y="1338841"/>
            <a:ext cx="9095100" cy="744378"/>
          </a:xfrm>
        </p:spPr>
        <p:txBody>
          <a:bodyPr/>
          <a:lstStyle/>
          <a:p>
            <a:endParaRPr lang="en-CA" dirty="0"/>
          </a:p>
        </p:txBody>
      </p:sp>
      <p:sp>
        <p:nvSpPr>
          <p:cNvPr id="6" name="Text Placeholder 6"/>
          <p:cNvSpPr txBox="1">
            <a:spLocks/>
          </p:cNvSpPr>
          <p:nvPr/>
        </p:nvSpPr>
        <p:spPr>
          <a:xfrm>
            <a:off x="1249858" y="3845327"/>
            <a:ext cx="9309703" cy="1090277"/>
          </a:xfrm>
          <a:prstGeom prst="rect">
            <a:avLst/>
          </a:prstGeom>
        </p:spPr>
        <p:txBody>
          <a:bodyPr vert="horz"/>
          <a:lstStyle/>
          <a:p>
            <a:pPr defTabSz="914400">
              <a:lnSpc>
                <a:spcPct val="90000"/>
              </a:lnSpc>
              <a:spcAft>
                <a:spcPts val="600"/>
              </a:spcAft>
              <a:defRPr/>
            </a:pPr>
            <a:r>
              <a:rPr lang="en-US" sz="1600" dirty="0">
                <a:solidFill>
                  <a:schemeClr val="bg2"/>
                </a:solidFill>
                <a:latin typeface="+mj-lt"/>
                <a:cs typeface="Proxima Nova A"/>
              </a:rPr>
              <a:t>Use this as a divider slide for key sections. Please do not alter the logo. </a:t>
            </a:r>
          </a:p>
          <a:p>
            <a:pPr defTabSz="914400">
              <a:lnSpc>
                <a:spcPct val="90000"/>
              </a:lnSpc>
              <a:spcAft>
                <a:spcPts val="600"/>
              </a:spcAft>
              <a:defRPr/>
            </a:pPr>
            <a:r>
              <a:rPr lang="en-US" sz="1600" dirty="0">
                <a:solidFill>
                  <a:schemeClr val="bg2"/>
                </a:solidFill>
                <a:latin typeface="+mj-lt"/>
                <a:cs typeface="Proxima Nova A"/>
              </a:rPr>
              <a:t>Contact Communications if you have any questions. </a:t>
            </a:r>
            <a:r>
              <a:rPr lang="en-US" sz="1600" b="1" dirty="0">
                <a:solidFill>
                  <a:schemeClr val="bg2"/>
                </a:solidFill>
                <a:latin typeface="+mj-lt"/>
                <a:cs typeface="Proxima Nova A"/>
              </a:rPr>
              <a:t>DELETE THIS TEXT BOX.</a:t>
            </a:r>
          </a:p>
        </p:txBody>
      </p:sp>
    </p:spTree>
    <p:extLst>
      <p:ext uri="{BB962C8B-B14F-4D97-AF65-F5344CB8AC3E}">
        <p14:creationId xmlns:p14="http://schemas.microsoft.com/office/powerpoint/2010/main" val="3733164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endParaRPr lang="en-CA"/>
          </a:p>
        </p:txBody>
      </p:sp>
      <p:sp>
        <p:nvSpPr>
          <p:cNvPr id="5" name="Text Placeholder 6"/>
          <p:cNvSpPr txBox="1">
            <a:spLocks/>
          </p:cNvSpPr>
          <p:nvPr/>
        </p:nvSpPr>
        <p:spPr>
          <a:xfrm>
            <a:off x="5191207" y="1038334"/>
            <a:ext cx="3858260" cy="717199"/>
          </a:xfrm>
          <a:prstGeom prst="rect">
            <a:avLst/>
          </a:prstGeom>
        </p:spPr>
        <p:txBody>
          <a:bodyPr vert="horz"/>
          <a:lstStyle/>
          <a:p>
            <a:pPr marL="0" marR="0" lvl="0" indent="0" algn="l" defTabSz="914400" rtl="0" eaLnBrk="1" fontAlgn="auto" latinLnBrk="0" hangingPunct="1">
              <a:lnSpc>
                <a:spcPct val="90000"/>
              </a:lnSpc>
              <a:spcAft>
                <a:spcPts val="600"/>
              </a:spcAft>
              <a:buClrTx/>
              <a:buSzTx/>
              <a:buFont typeface="Arial" panose="020B0604020202020204" pitchFamily="34" charset="0"/>
              <a:buNone/>
              <a:tabLst/>
              <a:defRPr/>
            </a:pPr>
            <a:r>
              <a:rPr kumimoji="0" lang="en-US" sz="1600" b="0" i="0" u="none" strike="noStrike" kern="1200" cap="none" spc="0" normalizeH="0" baseline="0" noProof="0" dirty="0" smtClean="0">
                <a:ln>
                  <a:noFill/>
                </a:ln>
                <a:solidFill>
                  <a:srgbClr val="FF0000"/>
                </a:solidFill>
                <a:effectLst/>
                <a:uLnTx/>
                <a:uFillTx/>
                <a:latin typeface="+mj-lt"/>
                <a:ea typeface="+mn-ea"/>
                <a:cs typeface="Proxima Nova A"/>
              </a:rPr>
              <a:t>*Must Use This Slide in Your PowerPoint</a:t>
            </a:r>
          </a:p>
          <a:p>
            <a:pPr defTabSz="914400">
              <a:lnSpc>
                <a:spcPct val="90000"/>
              </a:lnSpc>
              <a:spcAft>
                <a:spcPts val="600"/>
              </a:spcAft>
              <a:defRPr/>
            </a:pPr>
            <a:r>
              <a:rPr lang="en-US" sz="1600" b="1" dirty="0">
                <a:solidFill>
                  <a:srgbClr val="FF0000"/>
                </a:solidFill>
                <a:cs typeface="Proxima Nova A"/>
              </a:rPr>
              <a:t>DELETE THIS TEXT BOX.</a:t>
            </a:r>
          </a:p>
          <a:p>
            <a:pPr marL="0" marR="0" lvl="0" indent="0" algn="l" defTabSz="914400" rtl="0" eaLnBrk="1" fontAlgn="auto" latinLnBrk="0" hangingPunct="1">
              <a:lnSpc>
                <a:spcPct val="90000"/>
              </a:lnSpc>
              <a:spcAft>
                <a:spcPts val="60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rgbClr val="FF0000"/>
              </a:solidFill>
              <a:effectLst/>
              <a:uLnTx/>
              <a:uFillTx/>
              <a:latin typeface="+mj-lt"/>
              <a:ea typeface="+mn-ea"/>
              <a:cs typeface="Proxima Nova A"/>
            </a:endParaRPr>
          </a:p>
        </p:txBody>
      </p:sp>
    </p:spTree>
    <p:extLst>
      <p:ext uri="{BB962C8B-B14F-4D97-AF65-F5344CB8AC3E}">
        <p14:creationId xmlns:p14="http://schemas.microsoft.com/office/powerpoint/2010/main" val="17452612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 Placeholder 1"/>
          <p:cNvSpPr txBox="1">
            <a:spLocks/>
          </p:cNvSpPr>
          <p:nvPr/>
        </p:nvSpPr>
        <p:spPr bwMode="white">
          <a:xfrm>
            <a:off x="395828" y="1154710"/>
            <a:ext cx="4598203" cy="350863"/>
          </a:xfrm>
          <a:prstGeom prst="rect">
            <a:avLst/>
          </a:prstGeom>
        </p:spPr>
        <p:txBody>
          <a:bodyPr vert="horz"/>
          <a:lstStyle>
            <a:lvl1pPr marL="0" indent="0" algn="l" defTabSz="914400" rtl="0" eaLnBrk="1" latinLnBrk="0" hangingPunct="1">
              <a:lnSpc>
                <a:spcPct val="90000"/>
              </a:lnSpc>
              <a:spcBef>
                <a:spcPts val="1000"/>
              </a:spcBef>
              <a:buFont typeface="Arial" panose="020B0604020202020204" pitchFamily="34" charset="0"/>
              <a:buNone/>
              <a:defRPr sz="2600" b="1" i="0" kern="1200" baseline="0">
                <a:solidFill>
                  <a:schemeClr val="accent3"/>
                </a:solidFill>
                <a:latin typeface="Calibri"/>
                <a:ea typeface="+mn-ea"/>
                <a:cs typeface="Calibr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dirty="0" smtClean="0">
                <a:solidFill>
                  <a:srgbClr val="92D050"/>
                </a:solidFill>
              </a:rPr>
              <a:t>Honouring Relationships with Indigenous People</a:t>
            </a:r>
            <a:endParaRPr lang="en-CA" dirty="0">
              <a:solidFill>
                <a:srgbClr val="92D050"/>
              </a:solidFill>
            </a:endParaRPr>
          </a:p>
        </p:txBody>
      </p:sp>
      <p:sp>
        <p:nvSpPr>
          <p:cNvPr id="25" name="Text Placeholder 2"/>
          <p:cNvSpPr>
            <a:spLocks noGrp="1"/>
          </p:cNvSpPr>
          <p:nvPr>
            <p:ph type="body" sz="quarter" idx="13"/>
          </p:nvPr>
        </p:nvSpPr>
        <p:spPr>
          <a:xfrm>
            <a:off x="436538" y="417989"/>
            <a:ext cx="3857250" cy="877411"/>
          </a:xfrm>
        </p:spPr>
        <p:txBody>
          <a:bodyPr/>
          <a:lstStyle/>
          <a:p>
            <a:r>
              <a:rPr lang="en-CA" sz="3000" dirty="0"/>
              <a:t>SHA Treaty Land </a:t>
            </a:r>
            <a:br>
              <a:rPr lang="en-CA" sz="3000" dirty="0"/>
            </a:br>
            <a:r>
              <a:rPr lang="en-CA" sz="3000" dirty="0"/>
              <a:t>Acknowledgement</a:t>
            </a:r>
          </a:p>
        </p:txBody>
      </p:sp>
      <p:sp>
        <p:nvSpPr>
          <p:cNvPr id="26" name="Text Placeholder 6"/>
          <p:cNvSpPr txBox="1">
            <a:spLocks/>
          </p:cNvSpPr>
          <p:nvPr/>
        </p:nvSpPr>
        <p:spPr>
          <a:xfrm>
            <a:off x="379299" y="2366463"/>
            <a:ext cx="4876361" cy="3455066"/>
          </a:xfrm>
          <a:prstGeom prst="rect">
            <a:avLst/>
          </a:prstGeom>
          <a:noFill/>
        </p:spPr>
        <p:txBody>
          <a:bodyPr vert="horz"/>
          <a:lstStyle/>
          <a:p>
            <a:r>
              <a:rPr lang="en-US" sz="1700" dirty="0" smtClean="0">
                <a:solidFill>
                  <a:schemeClr val="bg1"/>
                </a:solidFill>
              </a:rPr>
              <a:t>We would like to acknowledge that we are gathering on </a:t>
            </a:r>
            <a:r>
              <a:rPr lang="en-US" sz="1700" b="1" dirty="0" smtClean="0">
                <a:solidFill>
                  <a:schemeClr val="bg1"/>
                </a:solidFill>
              </a:rPr>
              <a:t>Treaty 2, 4, 5, 6, 8, and 10 territory </a:t>
            </a:r>
            <a:r>
              <a:rPr lang="en-US" sz="1700" dirty="0" smtClean="0">
                <a:solidFill>
                  <a:schemeClr val="bg1"/>
                </a:solidFill>
              </a:rPr>
              <a:t>and </a:t>
            </a:r>
            <a:r>
              <a:rPr lang="en-US" sz="1700" b="1" dirty="0" smtClean="0">
                <a:solidFill>
                  <a:schemeClr val="bg1"/>
                </a:solidFill>
              </a:rPr>
              <a:t>the Homeland of the Métis</a:t>
            </a:r>
            <a:r>
              <a:rPr lang="en-US" sz="1700" dirty="0" smtClean="0">
                <a:solidFill>
                  <a:schemeClr val="bg1"/>
                </a:solidFill>
              </a:rPr>
              <a:t>.</a:t>
            </a:r>
            <a:br>
              <a:rPr lang="en-US" sz="1700" dirty="0" smtClean="0">
                <a:solidFill>
                  <a:schemeClr val="bg1"/>
                </a:solidFill>
              </a:rPr>
            </a:br>
            <a:r>
              <a:rPr lang="en-US" sz="1700" dirty="0" smtClean="0">
                <a:solidFill>
                  <a:schemeClr val="bg1"/>
                </a:solidFill>
              </a:rPr>
              <a:t/>
            </a:r>
            <a:br>
              <a:rPr lang="en-US" sz="1700" dirty="0" smtClean="0">
                <a:solidFill>
                  <a:schemeClr val="bg1"/>
                </a:solidFill>
              </a:rPr>
            </a:br>
            <a:r>
              <a:rPr lang="en-US" sz="1700" dirty="0" smtClean="0">
                <a:solidFill>
                  <a:schemeClr val="bg1"/>
                </a:solidFill>
              </a:rPr>
              <a:t>Recognizing this history is important to our future and our efforts to close the gap in health outcomes between Indigenous and non-Indigenous peoples. </a:t>
            </a:r>
            <a:br>
              <a:rPr lang="en-US" sz="1700" dirty="0" smtClean="0">
                <a:solidFill>
                  <a:schemeClr val="bg1"/>
                </a:solidFill>
              </a:rPr>
            </a:br>
            <a:r>
              <a:rPr lang="en-US" sz="1700" dirty="0" smtClean="0">
                <a:solidFill>
                  <a:schemeClr val="bg1"/>
                </a:solidFill>
              </a:rPr>
              <a:t/>
            </a:r>
            <a:br>
              <a:rPr lang="en-US" sz="1700" dirty="0" smtClean="0">
                <a:solidFill>
                  <a:schemeClr val="bg1"/>
                </a:solidFill>
              </a:rPr>
            </a:br>
            <a:r>
              <a:rPr lang="en-US" sz="1700" b="1" dirty="0" smtClean="0">
                <a:solidFill>
                  <a:schemeClr val="bg1"/>
                </a:solidFill>
              </a:rPr>
              <a:t>I pay my respects to the traditional caretakers of this land. </a:t>
            </a:r>
          </a:p>
          <a:p>
            <a:endParaRPr lang="en-US" sz="1700" b="1" dirty="0">
              <a:solidFill>
                <a:schemeClr val="bg1"/>
              </a:solidFill>
            </a:endParaRPr>
          </a:p>
          <a:p>
            <a:r>
              <a:rPr lang="en-US" sz="1700" b="1" i="1" dirty="0" smtClean="0">
                <a:solidFill>
                  <a:schemeClr val="bg1"/>
                </a:solidFill>
              </a:rPr>
              <a:t>www.saskhealthauthority.ca/trc</a:t>
            </a:r>
            <a:endParaRPr lang="en-CA" sz="1700" b="1" i="1" dirty="0">
              <a:solidFill>
                <a:schemeClr val="bg1"/>
              </a:solidFill>
            </a:endParaRPr>
          </a:p>
        </p:txBody>
      </p:sp>
      <p:sp>
        <p:nvSpPr>
          <p:cNvPr id="27" name="Rectangle 26"/>
          <p:cNvSpPr/>
          <p:nvPr/>
        </p:nvSpPr>
        <p:spPr>
          <a:xfrm>
            <a:off x="498944" y="2086848"/>
            <a:ext cx="1163782" cy="61828"/>
          </a:xfrm>
          <a:prstGeom prst="rect">
            <a:avLst/>
          </a:prstGeom>
          <a:solidFill>
            <a:srgbClr val="FDDC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92D050"/>
              </a:solidFill>
            </a:endParaRPr>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6660" y="5897729"/>
            <a:ext cx="2179030" cy="573429"/>
          </a:xfrm>
          <a:prstGeom prst="rect">
            <a:avLst/>
          </a:prstGeom>
        </p:spPr>
      </p:pic>
      <p:sp>
        <p:nvSpPr>
          <p:cNvPr id="29" name="Text Placeholder 6"/>
          <p:cNvSpPr txBox="1">
            <a:spLocks/>
          </p:cNvSpPr>
          <p:nvPr/>
        </p:nvSpPr>
        <p:spPr>
          <a:xfrm>
            <a:off x="5848639" y="6558304"/>
            <a:ext cx="6154911" cy="324174"/>
          </a:xfrm>
          <a:prstGeom prst="rect">
            <a:avLst/>
          </a:prstGeom>
        </p:spPr>
        <p:txBody>
          <a:bodyPr vert="horz"/>
          <a:lstStyle/>
          <a:p>
            <a:pPr marL="0" marR="0" lvl="0" indent="0" algn="l" defTabSz="914400" rtl="0" eaLnBrk="1" fontAlgn="auto" latinLnBrk="0" hangingPunct="1">
              <a:lnSpc>
                <a:spcPct val="90000"/>
              </a:lnSpc>
              <a:spcAft>
                <a:spcPts val="600"/>
              </a:spcAft>
              <a:buClrTx/>
              <a:buSzTx/>
              <a:buFont typeface="Arial" panose="020B0604020202020204" pitchFamily="34" charset="0"/>
              <a:buNone/>
              <a:tabLst/>
              <a:defRPr/>
            </a:pPr>
            <a:r>
              <a:rPr kumimoji="0" lang="en-US" sz="1600" b="0" i="0" u="none" strike="noStrike" kern="1200" cap="none" spc="0" normalizeH="0" baseline="0" noProof="0" dirty="0" smtClean="0">
                <a:ln>
                  <a:noFill/>
                </a:ln>
                <a:solidFill>
                  <a:srgbClr val="FF0000"/>
                </a:solidFill>
                <a:effectLst/>
                <a:uLnTx/>
                <a:uFillTx/>
                <a:latin typeface="+mj-lt"/>
                <a:cs typeface="Proxima Nova A"/>
              </a:rPr>
              <a:t>Must Use This Slide in Your PowerPoint</a:t>
            </a:r>
            <a:r>
              <a:rPr lang="en-US" sz="1600" dirty="0" smtClean="0">
                <a:solidFill>
                  <a:srgbClr val="FF0000"/>
                </a:solidFill>
                <a:latin typeface="+mj-lt"/>
                <a:cs typeface="Proxima Nova A"/>
              </a:rPr>
              <a:t>. </a:t>
            </a:r>
            <a:r>
              <a:rPr lang="en-US" sz="1600" b="1" dirty="0" smtClean="0">
                <a:solidFill>
                  <a:srgbClr val="FF0000"/>
                </a:solidFill>
                <a:cs typeface="Proxima Nova A"/>
              </a:rPr>
              <a:t>DELETE </a:t>
            </a:r>
            <a:r>
              <a:rPr lang="en-US" sz="1600" b="1" dirty="0">
                <a:solidFill>
                  <a:srgbClr val="FF0000"/>
                </a:solidFill>
                <a:cs typeface="Proxima Nova A"/>
              </a:rPr>
              <a:t>THIS TEXT BOX.</a:t>
            </a:r>
          </a:p>
          <a:p>
            <a:pPr marL="0" marR="0" lvl="0" indent="0" algn="l" defTabSz="914400" rtl="0" eaLnBrk="1" fontAlgn="auto" latinLnBrk="0" hangingPunct="1">
              <a:lnSpc>
                <a:spcPct val="90000"/>
              </a:lnSpc>
              <a:spcAft>
                <a:spcPts val="60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srgbClr val="FF0000"/>
              </a:solidFill>
              <a:effectLst/>
              <a:uLnTx/>
              <a:uFillTx/>
              <a:latin typeface="+mj-lt"/>
              <a:ea typeface="+mn-ea"/>
              <a:cs typeface="Proxima Nova A"/>
            </a:endParaRPr>
          </a:p>
        </p:txBody>
      </p:sp>
      <p:sp>
        <p:nvSpPr>
          <p:cNvPr id="30" name="TextBox 29"/>
          <p:cNvSpPr txBox="1"/>
          <p:nvPr/>
        </p:nvSpPr>
        <p:spPr>
          <a:xfrm>
            <a:off x="5473178" y="159951"/>
            <a:ext cx="6336860" cy="400110"/>
          </a:xfrm>
          <a:prstGeom prst="rect">
            <a:avLst/>
          </a:prstGeom>
          <a:noFill/>
        </p:spPr>
        <p:txBody>
          <a:bodyPr wrap="square" rtlCol="0">
            <a:spAutoFit/>
          </a:bodyPr>
          <a:lstStyle/>
          <a:p>
            <a:pPr algn="ctr"/>
            <a:r>
              <a:rPr lang="en-US" sz="2000" b="1" dirty="0" smtClean="0"/>
              <a:t>Treaty</a:t>
            </a:r>
            <a:r>
              <a:rPr lang="en-US" sz="1900" b="1" dirty="0" smtClean="0"/>
              <a:t> Territories and Saskatchewan Health Authority Areas</a:t>
            </a:r>
          </a:p>
        </p:txBody>
      </p:sp>
      <p:sp>
        <p:nvSpPr>
          <p:cNvPr id="31" name="TextBox 30"/>
          <p:cNvSpPr txBox="1"/>
          <p:nvPr/>
        </p:nvSpPr>
        <p:spPr>
          <a:xfrm>
            <a:off x="5564288" y="694751"/>
            <a:ext cx="2549106" cy="5078313"/>
          </a:xfrm>
          <a:prstGeom prst="rect">
            <a:avLst/>
          </a:prstGeom>
          <a:noFill/>
        </p:spPr>
        <p:txBody>
          <a:bodyPr wrap="square" rtlCol="0">
            <a:spAutoFit/>
          </a:bodyPr>
          <a:lstStyle/>
          <a:p>
            <a:r>
              <a:rPr lang="en-US" dirty="0" smtClean="0"/>
              <a:t>Depictions of Treaty boundaries are subject to variation. These boundaries are usually not surveyed and are estimated based on written descriptions. </a:t>
            </a:r>
          </a:p>
          <a:p>
            <a:endParaRPr lang="en-US" dirty="0" smtClean="0"/>
          </a:p>
          <a:p>
            <a:r>
              <a:rPr lang="en-US" dirty="0" smtClean="0"/>
              <a:t>This map displays the Pre-1975 Treaties (Historic Treaties) in </a:t>
            </a:r>
            <a:r>
              <a:rPr lang="en-US" dirty="0" err="1" smtClean="0"/>
              <a:t>colour</a:t>
            </a:r>
            <a:r>
              <a:rPr lang="en-US" dirty="0" smtClean="0"/>
              <a:t>, as provided by Crown-Indigenous Relations and Northern Affairs Canada. The grey lines indicate alternate </a:t>
            </a:r>
            <a:r>
              <a:rPr lang="en-US" smtClean="0"/>
              <a:t>boundaries </a:t>
            </a:r>
            <a:r>
              <a:rPr lang="en-US" smtClean="0"/>
              <a:t>compiled </a:t>
            </a:r>
            <a:r>
              <a:rPr lang="en-US" dirty="0" smtClean="0"/>
              <a:t>from various sources.</a:t>
            </a:r>
            <a:endParaRPr lang="en-US" dirty="0"/>
          </a:p>
        </p:txBody>
      </p:sp>
      <p:pic>
        <p:nvPicPr>
          <p:cNvPr id="32" name="Picture 31"/>
          <p:cNvPicPr>
            <a:picLocks noChangeAspect="1"/>
          </p:cNvPicPr>
          <p:nvPr/>
        </p:nvPicPr>
        <p:blipFill rotWithShape="1">
          <a:blip r:embed="rId3" cstate="print">
            <a:extLst>
              <a:ext uri="{28A0092B-C50C-407E-A947-70E740481C1C}">
                <a14:useLocalDpi xmlns:a14="http://schemas.microsoft.com/office/drawing/2010/main" val="0"/>
              </a:ext>
            </a:extLst>
          </a:blip>
          <a:srcRect l="17246" r="12672"/>
          <a:stretch/>
        </p:blipFill>
        <p:spPr>
          <a:xfrm>
            <a:off x="8328132" y="572635"/>
            <a:ext cx="3258381" cy="6016929"/>
          </a:xfrm>
          <a:prstGeom prst="rect">
            <a:avLst/>
          </a:prstGeom>
        </p:spPr>
      </p:pic>
    </p:spTree>
    <p:extLst>
      <p:ext uri="{BB962C8B-B14F-4D97-AF65-F5344CB8AC3E}">
        <p14:creationId xmlns:p14="http://schemas.microsoft.com/office/powerpoint/2010/main" val="14543997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3246855769"/>
              </p:ext>
            </p:extLst>
          </p:nvPr>
        </p:nvGraphicFramePr>
        <p:xfrm>
          <a:off x="424342" y="1237544"/>
          <a:ext cx="11376843" cy="3834699"/>
        </p:xfrm>
        <a:graphic>
          <a:graphicData uri="http://schemas.openxmlformats.org/drawingml/2006/table">
            <a:tbl>
              <a:tblPr bandRow="1">
                <a:tableStyleId>{5C22544A-7EE6-4342-B048-85BDC9FD1C3A}</a:tableStyleId>
              </a:tblPr>
              <a:tblGrid>
                <a:gridCol w="3592087">
                  <a:extLst>
                    <a:ext uri="{9D8B030D-6E8A-4147-A177-3AD203B41FA5}">
                      <a16:colId xmlns:a16="http://schemas.microsoft.com/office/drawing/2014/main" val="20000"/>
                    </a:ext>
                  </a:extLst>
                </a:gridCol>
                <a:gridCol w="7784756">
                  <a:extLst>
                    <a:ext uri="{9D8B030D-6E8A-4147-A177-3AD203B41FA5}">
                      <a16:colId xmlns:a16="http://schemas.microsoft.com/office/drawing/2014/main" val="20001"/>
                    </a:ext>
                  </a:extLst>
                </a:gridCol>
              </a:tblGrid>
              <a:tr h="950002">
                <a:tc>
                  <a:txBody>
                    <a:bodyPr/>
                    <a:lstStyle/>
                    <a:p>
                      <a:pPr lvl="0" algn="l"/>
                      <a:r>
                        <a:rPr lang="en-US" sz="2500" b="1" i="0" dirty="0" smtClean="0">
                          <a:solidFill>
                            <a:srgbClr val="4C4C4C"/>
                          </a:solidFill>
                          <a:latin typeface="Proxima Nova A"/>
                          <a:cs typeface="Proxima Nova A"/>
                        </a:rPr>
                        <a:t>  </a:t>
                      </a:r>
                      <a:r>
                        <a:rPr lang="en-US" sz="2500" b="1" i="0" dirty="0" smtClean="0">
                          <a:solidFill>
                            <a:srgbClr val="4C4C4C"/>
                          </a:solidFill>
                          <a:latin typeface="Calibri"/>
                          <a:cs typeface="Calibri"/>
                        </a:rPr>
                        <a:t>HEADING</a:t>
                      </a:r>
                      <a:endParaRPr lang="en-US" sz="2500" b="1" i="0" dirty="0">
                        <a:solidFill>
                          <a:srgbClr val="4C4C4C"/>
                        </a:solidFill>
                        <a:latin typeface="Calibri"/>
                        <a:cs typeface="Calibri"/>
                      </a:endParaRPr>
                    </a:p>
                  </a:txBody>
                  <a:tcPr marL="93423" marR="93423" marT="62282" marB="62282" anchor="ctr">
                    <a:solidFill>
                      <a:srgbClr val="E6E6E6"/>
                    </a:solidFill>
                  </a:tcPr>
                </a:tc>
                <a:tc>
                  <a:txBody>
                    <a:bodyPr/>
                    <a:lstStyle/>
                    <a:p>
                      <a:r>
                        <a:rPr lang="en-US" sz="2000" b="0" i="0" dirty="0" smtClean="0">
                          <a:solidFill>
                            <a:srgbClr val="4C4C4C"/>
                          </a:solidFill>
                          <a:latin typeface="Calibri"/>
                          <a:cs typeface="Calibri"/>
                        </a:rPr>
                        <a:t>Description</a:t>
                      </a:r>
                      <a:endParaRPr lang="en-US" sz="2000" b="0" i="0" dirty="0">
                        <a:solidFill>
                          <a:srgbClr val="4C4C4C"/>
                        </a:solidFill>
                        <a:latin typeface="Calibri"/>
                        <a:cs typeface="Calibri"/>
                      </a:endParaRPr>
                    </a:p>
                  </a:txBody>
                  <a:tcPr marL="93423" marR="93423" marT="62282" marB="62282" anchor="ctr">
                    <a:solidFill>
                      <a:srgbClr val="E6E6E6"/>
                    </a:solidFill>
                  </a:tcPr>
                </a:tc>
                <a:extLst>
                  <a:ext uri="{0D108BD9-81ED-4DB2-BD59-A6C34878D82A}">
                    <a16:rowId xmlns:a16="http://schemas.microsoft.com/office/drawing/2014/main" val="10000"/>
                  </a:ext>
                </a:extLst>
              </a:tr>
              <a:tr h="987828">
                <a:tc>
                  <a:txBody>
                    <a:bodyPr/>
                    <a:lstStyle/>
                    <a:p>
                      <a:r>
                        <a:rPr lang="en-US" sz="3300" b="1" i="0" dirty="0" smtClean="0">
                          <a:solidFill>
                            <a:srgbClr val="4C4C4C"/>
                          </a:solidFill>
                          <a:latin typeface="Calibri"/>
                          <a:cs typeface="Calibri"/>
                        </a:rPr>
                        <a:t>  </a:t>
                      </a:r>
                      <a:r>
                        <a:rPr lang="en-US" sz="2500" b="1" i="0" dirty="0" smtClean="0">
                          <a:solidFill>
                            <a:srgbClr val="4C4C4C"/>
                          </a:solidFill>
                          <a:latin typeface="Calibri"/>
                          <a:cs typeface="Calibri"/>
                        </a:rPr>
                        <a:t>HEADING</a:t>
                      </a:r>
                      <a:endParaRPr lang="en-US" sz="2500" b="1" i="0" dirty="0">
                        <a:solidFill>
                          <a:srgbClr val="4C4C4C"/>
                        </a:solidFill>
                        <a:latin typeface="Calibri"/>
                        <a:cs typeface="Calibri"/>
                      </a:endParaRPr>
                    </a:p>
                  </a:txBody>
                  <a:tcPr marL="93423" marR="93423" marT="62282" marB="62282" anchor="ctr">
                    <a:solidFill>
                      <a:srgbClr val="E6E6E6"/>
                    </a:solidFill>
                  </a:tcPr>
                </a:tc>
                <a:tc>
                  <a:txBody>
                    <a:bodyPr/>
                    <a:lstStyle/>
                    <a:p>
                      <a:r>
                        <a:rPr lang="en-US" sz="2000" b="0" i="0" dirty="0" smtClean="0">
                          <a:solidFill>
                            <a:srgbClr val="4C4C4C"/>
                          </a:solidFill>
                          <a:latin typeface="Calibri"/>
                          <a:cs typeface="Calibri"/>
                        </a:rPr>
                        <a:t>Description</a:t>
                      </a:r>
                      <a:endParaRPr lang="en-US" sz="2000" b="0" i="0" dirty="0">
                        <a:solidFill>
                          <a:srgbClr val="4C4C4C"/>
                        </a:solidFill>
                        <a:latin typeface="Calibri"/>
                        <a:cs typeface="Calibri"/>
                      </a:endParaRPr>
                    </a:p>
                  </a:txBody>
                  <a:tcPr marL="93423" marR="93423" marT="62282" marB="62282" anchor="ctr">
                    <a:solidFill>
                      <a:srgbClr val="E6E6E6"/>
                    </a:solidFill>
                  </a:tcPr>
                </a:tc>
                <a:extLst>
                  <a:ext uri="{0D108BD9-81ED-4DB2-BD59-A6C34878D82A}">
                    <a16:rowId xmlns:a16="http://schemas.microsoft.com/office/drawing/2014/main" val="10001"/>
                  </a:ext>
                </a:extLst>
              </a:tr>
              <a:tr h="953547">
                <a:tc>
                  <a:txBody>
                    <a:bodyPr/>
                    <a:lstStyle/>
                    <a:p>
                      <a:r>
                        <a:rPr lang="en-US" sz="3300" b="1" i="0" dirty="0" smtClean="0">
                          <a:solidFill>
                            <a:srgbClr val="4C4C4C"/>
                          </a:solidFill>
                          <a:latin typeface="Calibri"/>
                          <a:cs typeface="Calibri"/>
                        </a:rPr>
                        <a:t>  </a:t>
                      </a:r>
                      <a:r>
                        <a:rPr lang="en-US" sz="2500" b="1" i="0" dirty="0" smtClean="0">
                          <a:solidFill>
                            <a:srgbClr val="4C4C4C"/>
                          </a:solidFill>
                          <a:latin typeface="Calibri"/>
                          <a:cs typeface="Calibri"/>
                        </a:rPr>
                        <a:t>HEADING</a:t>
                      </a:r>
                      <a:endParaRPr lang="en-US" sz="2500" b="1" i="0" dirty="0">
                        <a:solidFill>
                          <a:srgbClr val="4C4C4C"/>
                        </a:solidFill>
                        <a:latin typeface="Calibri"/>
                        <a:cs typeface="Calibri"/>
                      </a:endParaRPr>
                    </a:p>
                  </a:txBody>
                  <a:tcPr marL="93423" marR="93423" marT="62282" marB="62282" anchor="ctr">
                    <a:solidFill>
                      <a:srgbClr val="E6E6E6"/>
                    </a:solidFill>
                  </a:tcPr>
                </a:tc>
                <a:tc>
                  <a:txBody>
                    <a:bodyPr/>
                    <a:lstStyle/>
                    <a:p>
                      <a:r>
                        <a:rPr lang="en-US" sz="2000" b="0" i="0" dirty="0" smtClean="0">
                          <a:solidFill>
                            <a:srgbClr val="4C4C4C"/>
                          </a:solidFill>
                          <a:latin typeface="Calibri"/>
                          <a:cs typeface="Calibri"/>
                        </a:rPr>
                        <a:t>Description</a:t>
                      </a:r>
                      <a:endParaRPr lang="en-US" sz="2000" b="0" i="0" dirty="0">
                        <a:solidFill>
                          <a:srgbClr val="4C4C4C"/>
                        </a:solidFill>
                        <a:latin typeface="Calibri"/>
                        <a:cs typeface="Calibri"/>
                      </a:endParaRPr>
                    </a:p>
                  </a:txBody>
                  <a:tcPr marL="93423" marR="93423" marT="62282" marB="62282" anchor="ctr">
                    <a:solidFill>
                      <a:srgbClr val="E6E6E6"/>
                    </a:solidFill>
                  </a:tcPr>
                </a:tc>
                <a:extLst>
                  <a:ext uri="{0D108BD9-81ED-4DB2-BD59-A6C34878D82A}">
                    <a16:rowId xmlns:a16="http://schemas.microsoft.com/office/drawing/2014/main" val="10002"/>
                  </a:ext>
                </a:extLst>
              </a:tr>
              <a:tr h="943322">
                <a:tc>
                  <a:txBody>
                    <a:bodyPr/>
                    <a:lstStyle/>
                    <a:p>
                      <a:r>
                        <a:rPr lang="en-US" sz="3300" b="1" i="0" dirty="0" smtClean="0">
                          <a:solidFill>
                            <a:srgbClr val="4C4C4C"/>
                          </a:solidFill>
                          <a:latin typeface="Calibri"/>
                          <a:cs typeface="Calibri"/>
                        </a:rPr>
                        <a:t>  </a:t>
                      </a:r>
                      <a:r>
                        <a:rPr lang="en-US" sz="2500" b="1" i="0" dirty="0" smtClean="0">
                          <a:solidFill>
                            <a:srgbClr val="4C4C4C"/>
                          </a:solidFill>
                          <a:latin typeface="Calibri"/>
                          <a:cs typeface="Calibri"/>
                        </a:rPr>
                        <a:t>HEADING</a:t>
                      </a:r>
                      <a:endParaRPr lang="en-US" sz="2500" b="1" i="0" dirty="0">
                        <a:solidFill>
                          <a:srgbClr val="4C4C4C"/>
                        </a:solidFill>
                        <a:latin typeface="Calibri"/>
                        <a:cs typeface="Calibri"/>
                      </a:endParaRPr>
                    </a:p>
                  </a:txBody>
                  <a:tcPr marL="93423" marR="93423" marT="62282" marB="62282" anchor="ctr">
                    <a:solidFill>
                      <a:srgbClr val="E6E6E6"/>
                    </a:solidFill>
                  </a:tcPr>
                </a:tc>
                <a:tc>
                  <a:txBody>
                    <a:bodyPr/>
                    <a:lstStyle/>
                    <a:p>
                      <a:r>
                        <a:rPr lang="en-US" sz="2000" b="0" i="0" dirty="0" smtClean="0">
                          <a:solidFill>
                            <a:srgbClr val="4C4C4C"/>
                          </a:solidFill>
                          <a:latin typeface="Calibri"/>
                          <a:cs typeface="Calibri"/>
                        </a:rPr>
                        <a:t>Description</a:t>
                      </a:r>
                      <a:endParaRPr lang="en-US" sz="2000" b="0" i="0" dirty="0">
                        <a:solidFill>
                          <a:srgbClr val="4C4C4C"/>
                        </a:solidFill>
                        <a:latin typeface="Calibri"/>
                        <a:cs typeface="Calibri"/>
                      </a:endParaRPr>
                    </a:p>
                  </a:txBody>
                  <a:tcPr marL="93423" marR="93423" marT="62282" marB="62282" anchor="ctr">
                    <a:solidFill>
                      <a:srgbClr val="E6E6E6"/>
                    </a:solidFill>
                  </a:tcPr>
                </a:tc>
                <a:extLst>
                  <a:ext uri="{0D108BD9-81ED-4DB2-BD59-A6C34878D82A}">
                    <a16:rowId xmlns:a16="http://schemas.microsoft.com/office/drawing/2014/main" val="10003"/>
                  </a:ext>
                </a:extLst>
              </a:tr>
            </a:tbl>
          </a:graphicData>
        </a:graphic>
      </p:graphicFrame>
      <p:sp>
        <p:nvSpPr>
          <p:cNvPr id="7" name="Text Placeholder 6"/>
          <p:cNvSpPr>
            <a:spLocks noGrp="1"/>
          </p:cNvSpPr>
          <p:nvPr>
            <p:ph type="body" sz="quarter" idx="11"/>
          </p:nvPr>
        </p:nvSpPr>
        <p:spPr/>
        <p:txBody>
          <a:bodyPr/>
          <a:lstStyle/>
          <a:p>
            <a:endParaRPr lang="en-CA" dirty="0"/>
          </a:p>
        </p:txBody>
      </p:sp>
      <p:sp>
        <p:nvSpPr>
          <p:cNvPr id="6" name="Text Placeholder 5"/>
          <p:cNvSpPr>
            <a:spLocks noGrp="1"/>
          </p:cNvSpPr>
          <p:nvPr>
            <p:ph type="body" sz="quarter" idx="10"/>
          </p:nvPr>
        </p:nvSpPr>
        <p:spPr>
          <a:xfrm>
            <a:off x="424342" y="262676"/>
            <a:ext cx="8489731" cy="485580"/>
          </a:xfrm>
        </p:spPr>
        <p:txBody>
          <a:bodyPr/>
          <a:lstStyle/>
          <a:p>
            <a:endParaRPr lang="en-CA" dirty="0"/>
          </a:p>
        </p:txBody>
      </p:sp>
      <p:sp>
        <p:nvSpPr>
          <p:cNvPr id="5" name="Text Placeholder 6"/>
          <p:cNvSpPr txBox="1">
            <a:spLocks/>
          </p:cNvSpPr>
          <p:nvPr/>
        </p:nvSpPr>
        <p:spPr>
          <a:xfrm>
            <a:off x="6992342" y="1215247"/>
            <a:ext cx="3843462" cy="3944115"/>
          </a:xfrm>
          <a:prstGeom prst="rect">
            <a:avLst/>
          </a:prstGeom>
        </p:spPr>
        <p:txBody>
          <a:bodyPr vert="horz"/>
          <a:lstStyle/>
          <a:p>
            <a:pPr defTabSz="914400">
              <a:lnSpc>
                <a:spcPct val="90000"/>
              </a:lnSpc>
              <a:spcAft>
                <a:spcPts val="600"/>
              </a:spcAft>
              <a:defRPr/>
            </a:pPr>
            <a:r>
              <a:rPr lang="en-US" sz="1600" dirty="0">
                <a:solidFill>
                  <a:srgbClr val="FF0000"/>
                </a:solidFill>
                <a:latin typeface="+mj-lt"/>
                <a:cs typeface="Proxima Nova A"/>
              </a:rPr>
              <a:t>Use this slide if you need to use graphs or tables in your presentation. To replace the table in the template, right click it and hit delete.  You can insert a table or graph by going to the INSERT tab at the top of the screen to choose the graph you would like to use. </a:t>
            </a:r>
          </a:p>
          <a:p>
            <a:pPr defTabSz="914400">
              <a:lnSpc>
                <a:spcPct val="90000"/>
              </a:lnSpc>
              <a:spcAft>
                <a:spcPts val="600"/>
              </a:spcAft>
              <a:defRPr/>
            </a:pPr>
            <a:r>
              <a:rPr lang="en-US" sz="1600" dirty="0">
                <a:solidFill>
                  <a:srgbClr val="FF0000"/>
                </a:solidFill>
                <a:latin typeface="+mj-lt"/>
                <a:cs typeface="Proxima Nova A"/>
              </a:rPr>
              <a:t>To make a copy of this slide, right click on the slide to the left and click duplicate slide.</a:t>
            </a:r>
          </a:p>
          <a:p>
            <a:pPr defTabSz="914400">
              <a:lnSpc>
                <a:spcPct val="90000"/>
              </a:lnSpc>
              <a:spcAft>
                <a:spcPts val="600"/>
              </a:spcAft>
              <a:defRPr/>
            </a:pPr>
            <a:r>
              <a:rPr lang="en-US" sz="1600" dirty="0">
                <a:solidFill>
                  <a:srgbClr val="FF0000"/>
                </a:solidFill>
                <a:latin typeface="+mj-lt"/>
                <a:cs typeface="Proxima Nova A"/>
              </a:rPr>
              <a:t>Calibri font should be used as the font in your table or chart. See “Standard Work” slides for more information.</a:t>
            </a:r>
          </a:p>
          <a:p>
            <a:pPr defTabSz="914400">
              <a:lnSpc>
                <a:spcPct val="90000"/>
              </a:lnSpc>
              <a:spcAft>
                <a:spcPts val="600"/>
              </a:spcAft>
              <a:defRPr/>
            </a:pPr>
            <a:r>
              <a:rPr lang="en-US" sz="1600" dirty="0">
                <a:solidFill>
                  <a:srgbClr val="FF0000"/>
                </a:solidFill>
                <a:latin typeface="+mj-lt"/>
                <a:cs typeface="Proxima Nova A"/>
              </a:rPr>
              <a:t>Please do not alter the logo. </a:t>
            </a:r>
          </a:p>
          <a:p>
            <a:pPr defTabSz="914400">
              <a:lnSpc>
                <a:spcPct val="90000"/>
              </a:lnSpc>
              <a:spcAft>
                <a:spcPts val="600"/>
              </a:spcAft>
              <a:defRPr/>
            </a:pPr>
            <a:r>
              <a:rPr lang="en-US" sz="1600" dirty="0">
                <a:solidFill>
                  <a:srgbClr val="FF0000"/>
                </a:solidFill>
                <a:latin typeface="+mj-lt"/>
                <a:cs typeface="Proxima Nova A"/>
              </a:rPr>
              <a:t>Contact Communications if you have any questions. </a:t>
            </a:r>
          </a:p>
          <a:p>
            <a:pPr defTabSz="914400">
              <a:lnSpc>
                <a:spcPct val="90000"/>
              </a:lnSpc>
              <a:spcAft>
                <a:spcPts val="600"/>
              </a:spcAft>
              <a:defRPr/>
            </a:pPr>
            <a:r>
              <a:rPr lang="en-US" sz="1600" b="1" dirty="0">
                <a:solidFill>
                  <a:srgbClr val="FF0000"/>
                </a:solidFill>
                <a:latin typeface="+mj-lt"/>
                <a:cs typeface="Proxima Nova A"/>
              </a:rPr>
              <a:t>DELETE THIS TEXT BOX.</a:t>
            </a:r>
          </a:p>
        </p:txBody>
      </p:sp>
    </p:spTree>
    <p:extLst>
      <p:ext uri="{BB962C8B-B14F-4D97-AF65-F5344CB8AC3E}">
        <p14:creationId xmlns:p14="http://schemas.microsoft.com/office/powerpoint/2010/main" val="184526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endParaRPr lang="en-CA"/>
          </a:p>
        </p:txBody>
      </p:sp>
      <p:sp>
        <p:nvSpPr>
          <p:cNvPr id="4" name="Text Placeholder 3"/>
          <p:cNvSpPr>
            <a:spLocks noGrp="1"/>
          </p:cNvSpPr>
          <p:nvPr>
            <p:ph type="body" sz="quarter" idx="10"/>
          </p:nvPr>
        </p:nvSpPr>
        <p:spPr>
          <a:xfrm>
            <a:off x="424342" y="262676"/>
            <a:ext cx="8489731" cy="485580"/>
          </a:xfrm>
        </p:spPr>
        <p:txBody>
          <a:bodyPr/>
          <a:lstStyle/>
          <a:p>
            <a:endParaRPr lang="en-CA" dirty="0"/>
          </a:p>
        </p:txBody>
      </p:sp>
      <p:sp>
        <p:nvSpPr>
          <p:cNvPr id="6" name="Text Placeholder 6"/>
          <p:cNvSpPr txBox="1">
            <a:spLocks/>
          </p:cNvSpPr>
          <p:nvPr/>
        </p:nvSpPr>
        <p:spPr>
          <a:xfrm>
            <a:off x="5466230" y="1396698"/>
            <a:ext cx="6103729" cy="2677429"/>
          </a:xfrm>
          <a:prstGeom prst="rect">
            <a:avLst/>
          </a:prstGeom>
        </p:spPr>
        <p:txBody>
          <a:bodyPr vert="horz"/>
          <a:lstStyle/>
          <a:p>
            <a:pPr defTabSz="914400">
              <a:lnSpc>
                <a:spcPct val="90000"/>
              </a:lnSpc>
              <a:spcAft>
                <a:spcPts val="600"/>
              </a:spcAft>
              <a:defRPr/>
            </a:pPr>
            <a:r>
              <a:rPr lang="en-US" sz="1600" dirty="0">
                <a:solidFill>
                  <a:srgbClr val="FF0000"/>
                </a:solidFill>
                <a:latin typeface="+mj-lt"/>
                <a:cs typeface="Proxima Nova A"/>
              </a:rPr>
              <a:t>Use this slide as for the bulk of your presentation. </a:t>
            </a:r>
          </a:p>
          <a:p>
            <a:pPr defTabSz="914400">
              <a:lnSpc>
                <a:spcPct val="90000"/>
              </a:lnSpc>
              <a:spcAft>
                <a:spcPts val="600"/>
              </a:spcAft>
              <a:defRPr/>
            </a:pPr>
            <a:r>
              <a:rPr lang="en-US" sz="1600" dirty="0">
                <a:solidFill>
                  <a:srgbClr val="FF0000"/>
                </a:solidFill>
                <a:latin typeface="+mj-lt"/>
                <a:cs typeface="Proxima Nova A"/>
              </a:rPr>
              <a:t>Calibri font should be used as the font throughout. It is recommended that you use font sizes between 24 points and 40 points in size. The minimum readable on-screen font is 20 points. </a:t>
            </a:r>
            <a:r>
              <a:rPr lang="en-US" sz="1600" dirty="0">
                <a:solidFill>
                  <a:srgbClr val="FF0000"/>
                </a:solidFill>
                <a:cs typeface="Proxima Nova A"/>
              </a:rPr>
              <a:t>See “Standard Work” slides for more information.</a:t>
            </a:r>
          </a:p>
          <a:p>
            <a:pPr defTabSz="914400">
              <a:lnSpc>
                <a:spcPct val="90000"/>
              </a:lnSpc>
              <a:spcAft>
                <a:spcPts val="600"/>
              </a:spcAft>
              <a:defRPr/>
            </a:pPr>
            <a:r>
              <a:rPr lang="en-US" sz="1600" dirty="0">
                <a:solidFill>
                  <a:srgbClr val="FF0000"/>
                </a:solidFill>
                <a:latin typeface="+mj-lt"/>
                <a:cs typeface="Proxima Nova A"/>
              </a:rPr>
              <a:t>Please do not alter the logo. </a:t>
            </a:r>
          </a:p>
          <a:p>
            <a:pPr defTabSz="914400">
              <a:lnSpc>
                <a:spcPct val="90000"/>
              </a:lnSpc>
              <a:spcAft>
                <a:spcPts val="600"/>
              </a:spcAft>
              <a:defRPr/>
            </a:pPr>
            <a:r>
              <a:rPr lang="en-US" sz="1600" dirty="0">
                <a:solidFill>
                  <a:srgbClr val="FF0000"/>
                </a:solidFill>
                <a:latin typeface="+mj-lt"/>
                <a:cs typeface="Proxima Nova A"/>
              </a:rPr>
              <a:t>Contact Communications if you have any questions. </a:t>
            </a:r>
          </a:p>
          <a:p>
            <a:pPr defTabSz="914400">
              <a:lnSpc>
                <a:spcPct val="90000"/>
              </a:lnSpc>
              <a:spcAft>
                <a:spcPts val="600"/>
              </a:spcAft>
              <a:defRPr/>
            </a:pPr>
            <a:r>
              <a:rPr lang="en-US" sz="1600" b="1" dirty="0">
                <a:solidFill>
                  <a:srgbClr val="FF0000"/>
                </a:solidFill>
                <a:latin typeface="+mj-lt"/>
                <a:cs typeface="Proxima Nova A"/>
              </a:rPr>
              <a:t>DELETE THIS TEXT BOX.</a:t>
            </a:r>
          </a:p>
        </p:txBody>
      </p:sp>
      <p:sp>
        <p:nvSpPr>
          <p:cNvPr id="8" name="Text Placeholder 9"/>
          <p:cNvSpPr txBox="1">
            <a:spLocks/>
          </p:cNvSpPr>
          <p:nvPr/>
        </p:nvSpPr>
        <p:spPr>
          <a:xfrm>
            <a:off x="409037" y="1849913"/>
            <a:ext cx="11363863" cy="38357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a:p>
            <a:endParaRPr lang="en-US" dirty="0"/>
          </a:p>
        </p:txBody>
      </p:sp>
    </p:spTree>
    <p:extLst>
      <p:ext uri="{BB962C8B-B14F-4D97-AF65-F5344CB8AC3E}">
        <p14:creationId xmlns:p14="http://schemas.microsoft.com/office/powerpoint/2010/main" val="201794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SHA powerpoint WIDE template_plus signs Jun 2021">
  <a:themeElements>
    <a:clrScheme name="SHA Colors">
      <a:dk1>
        <a:sysClr val="windowText" lastClr="000000"/>
      </a:dk1>
      <a:lt1>
        <a:sysClr val="window" lastClr="FFFFFF"/>
      </a:lt1>
      <a:dk2>
        <a:srgbClr val="595959"/>
      </a:dk2>
      <a:lt2>
        <a:srgbClr val="FFFFFF"/>
      </a:lt2>
      <a:accent1>
        <a:srgbClr val="036936"/>
      </a:accent1>
      <a:accent2>
        <a:srgbClr val="62A744"/>
      </a:accent2>
      <a:accent3>
        <a:srgbClr val="FDDC3F"/>
      </a:accent3>
      <a:accent4>
        <a:srgbClr val="57A8AD"/>
      </a:accent4>
      <a:accent5>
        <a:srgbClr val="CFCBAE"/>
      </a:accent5>
      <a:accent6>
        <a:srgbClr val="666666"/>
      </a:accent6>
      <a:hlink>
        <a:srgbClr val="57A8AD"/>
      </a:hlink>
      <a:folHlink>
        <a:srgbClr val="62A7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 powerpoint WIDE template_plus signs.potx" id="{C23E2172-A108-499A-ACCC-3129ABFB417D}" vid="{54F373AF-09E3-4E44-AF4D-381CC1B869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SHA powerpoint WIDE template_plus signs Jun 2021</Template>
  <TotalTime>60</TotalTime>
  <Words>1151</Words>
  <Application>Microsoft Office PowerPoint</Application>
  <PresentationFormat>Widescreen</PresentationFormat>
  <Paragraphs>75</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Proxima Nova A</vt:lpstr>
      <vt:lpstr>SHA powerpoint WIDE template_plus signs Jun 2021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Saskatoon Health Region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Saskatoon Health Region</dc:creator>
  <cp:lastModifiedBy>Lamont, Tracey SHA</cp:lastModifiedBy>
  <cp:revision>6</cp:revision>
  <dcterms:created xsi:type="dcterms:W3CDTF">2021-10-15T20:04:29Z</dcterms:created>
  <dcterms:modified xsi:type="dcterms:W3CDTF">2022-01-26T23:54:38Z</dcterms:modified>
</cp:coreProperties>
</file>