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72" r:id="rId5"/>
    <p:sldId id="271" r:id="rId6"/>
    <p:sldId id="273" r:id="rId7"/>
    <p:sldId id="259" r:id="rId8"/>
    <p:sldId id="269" r:id="rId9"/>
    <p:sldId id="258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69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51" autoAdjust="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8A106-B613-4672-BD54-997CFAA1D8E9}" type="datetimeFigureOut">
              <a:rPr lang="en-CA" smtClean="0"/>
              <a:t>2022-11-17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EAD45F-9A0B-4BD6-83C8-6D292FF6473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0511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AD45F-9A0B-4BD6-83C8-6D292FF64739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6504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AD45F-9A0B-4BD6-83C8-6D292FF64739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4112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AD45F-9A0B-4BD6-83C8-6D292FF64739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1466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6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327850" y="3143331"/>
            <a:ext cx="5564606" cy="680120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3200" b="1" i="0" baseline="0">
                <a:solidFill>
                  <a:schemeClr val="accent3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 smtClean="0"/>
              <a:t>SUBTITLE HERE [OPTIONAL]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327850" y="1333550"/>
            <a:ext cx="10954231" cy="1762109"/>
          </a:xfrm>
          <a:prstGeom prst="rect">
            <a:avLst/>
          </a:prstGeom>
        </p:spPr>
        <p:txBody>
          <a:bodyPr vert="horz"/>
          <a:lstStyle>
            <a:lvl1pPr marL="0" indent="0" algn="l">
              <a:lnSpc>
                <a:spcPct val="100000"/>
              </a:lnSpc>
              <a:spcBef>
                <a:spcPts val="1200"/>
              </a:spcBef>
              <a:buNone/>
              <a:defRPr sz="7200" b="1" i="0" baseline="0">
                <a:solidFill>
                  <a:srgbClr val="036936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 smtClean="0"/>
              <a:t>LESSON TITLE HERE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4" hasCustomPrompt="1"/>
          </p:nvPr>
        </p:nvSpPr>
        <p:spPr bwMode="white">
          <a:xfrm>
            <a:off x="327850" y="4221891"/>
            <a:ext cx="5564606" cy="680120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500" b="0" i="0" baseline="0">
                <a:solidFill>
                  <a:schemeClr val="accent3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 smtClean="0"/>
              <a:t>DATE [OPTIONAL]</a:t>
            </a: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786" y="351036"/>
            <a:ext cx="2209988" cy="57984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5775"/>
            <a:ext cx="12192000" cy="852226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327851" y="5082748"/>
            <a:ext cx="617180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500" b="1" i="1" kern="1200" dirty="0" smtClean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rPr>
              <a:t>Healthy People, Healthy Saskatchewan</a:t>
            </a:r>
          </a:p>
          <a:p>
            <a:pPr>
              <a:lnSpc>
                <a:spcPct val="100000"/>
              </a:lnSpc>
            </a:pPr>
            <a:r>
              <a:rPr lang="en-US" sz="1200" kern="1200" dirty="0" smtClean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rPr>
              <a:t>The Saskatchewan Health Authority works in the spirit of truth and reconciliation, </a:t>
            </a:r>
          </a:p>
          <a:p>
            <a:pPr>
              <a:lnSpc>
                <a:spcPct val="100000"/>
              </a:lnSpc>
            </a:pPr>
            <a:r>
              <a:rPr lang="en-US" sz="1200" kern="1200" dirty="0" smtClean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rPr>
              <a:t>acknowledging Saskatchewan as the traditional territory of First Nations and Métis People.</a:t>
            </a:r>
          </a:p>
          <a:p>
            <a:pPr>
              <a:lnSpc>
                <a:spcPct val="100000"/>
              </a:lnSpc>
            </a:pPr>
            <a:r>
              <a:rPr lang="en-US" sz="1800" kern="1200" dirty="0" smtClean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>
              <a:lnSpc>
                <a:spcPct val="150000"/>
              </a:lnSpc>
            </a:pPr>
            <a:endParaRPr lang="en-US" sz="1500" kern="1200" dirty="0" smtClean="0">
              <a:solidFill>
                <a:schemeClr val="accent1"/>
              </a:solidFill>
              <a:effectLst/>
              <a:latin typeface="+mn-lt"/>
              <a:ea typeface="+mn-ea"/>
              <a:cs typeface="+mn-cs"/>
            </a:endParaRPr>
          </a:p>
          <a:p>
            <a:pPr>
              <a:lnSpc>
                <a:spcPct val="150000"/>
              </a:lnSpc>
            </a:pPr>
            <a:r>
              <a:rPr lang="en-US" sz="1500" kern="1200" dirty="0" smtClean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>
              <a:lnSpc>
                <a:spcPct val="150000"/>
              </a:lnSpc>
            </a:pPr>
            <a:endParaRPr lang="en-CA" sz="1500" dirty="0">
              <a:solidFill>
                <a:schemeClr val="accent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432" y="5347326"/>
            <a:ext cx="1549749" cy="51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176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1374361" y="1045225"/>
            <a:ext cx="9241600" cy="3164310"/>
          </a:xfrm>
          <a:prstGeom prst="rect">
            <a:avLst/>
          </a:prstGeom>
        </p:spPr>
        <p:txBody>
          <a:bodyPr vert="horz"/>
          <a:lstStyle>
            <a:lvl1pPr marL="0" indent="0" algn="l">
              <a:lnSpc>
                <a:spcPct val="70000"/>
              </a:lnSpc>
              <a:buNone/>
              <a:defRPr sz="12500" b="1" i="0" baseline="0">
                <a:solidFill>
                  <a:schemeClr val="accent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 smtClean="0"/>
              <a:t>END SLIDE [OPTIONAL]</a:t>
            </a: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413" y="5321777"/>
            <a:ext cx="1982942" cy="52026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5775"/>
            <a:ext cx="12192000" cy="85222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432" y="5347326"/>
            <a:ext cx="1549749" cy="51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6606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6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1374360" y="2083218"/>
            <a:ext cx="5564606" cy="680120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3200" b="1" i="0" baseline="0">
                <a:solidFill>
                  <a:schemeClr val="accent3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 smtClean="0"/>
              <a:t>SUBTITLE HERE [OPTIONAL]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1365972" y="1338840"/>
            <a:ext cx="9095100" cy="1762109"/>
          </a:xfrm>
          <a:prstGeom prst="rect">
            <a:avLst/>
          </a:prstGeom>
        </p:spPr>
        <p:txBody>
          <a:bodyPr vert="horz"/>
          <a:lstStyle>
            <a:lvl1pPr marL="0" indent="0" algn="l">
              <a:lnSpc>
                <a:spcPct val="70000"/>
              </a:lnSpc>
              <a:buNone/>
              <a:defRPr sz="5400" b="1" i="0" baseline="0">
                <a:solidFill>
                  <a:srgbClr val="036936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 smtClean="0"/>
              <a:t>DIVIDER SLIDE TITLE</a:t>
            </a: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413" y="5321777"/>
            <a:ext cx="1982942" cy="520269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5775"/>
            <a:ext cx="12192000" cy="8522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432" y="5347326"/>
            <a:ext cx="1549749" cy="51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9328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413747" y="748255"/>
            <a:ext cx="3169512" cy="466992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600" b="1" i="0" baseline="0">
                <a:solidFill>
                  <a:schemeClr val="accent3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 smtClean="0"/>
              <a:t>SUBTITLE [OPTIONAL]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411480" y="262675"/>
            <a:ext cx="8489731" cy="49935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70000"/>
              </a:lnSpc>
              <a:buNone/>
              <a:defRPr sz="4000" b="1" i="0" baseline="0">
                <a:solidFill>
                  <a:srgbClr val="036936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TITLE GOES HERE</a:t>
            </a:r>
            <a:endParaRPr lang="en-US" dirty="0"/>
          </a:p>
        </p:txBody>
      </p: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413" y="5321777"/>
            <a:ext cx="1982942" cy="520269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5775"/>
            <a:ext cx="12192000" cy="8522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432" y="5347326"/>
            <a:ext cx="1549749" cy="51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083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ndato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424342" y="165757"/>
            <a:ext cx="11677042" cy="49935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70000"/>
              </a:lnSpc>
              <a:buNone/>
              <a:defRPr sz="4000" b="1" i="0" baseline="0">
                <a:solidFill>
                  <a:srgbClr val="036936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 smtClean="0"/>
              <a:t>Vision, Mission, Values and Philosophy of Care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8014" y="1022324"/>
            <a:ext cx="2517243" cy="269379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424341" y="761912"/>
            <a:ext cx="11352635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ts val="0"/>
              </a:spcBef>
              <a:spcAft>
                <a:spcPts val="1100"/>
              </a:spcAft>
              <a:buNone/>
            </a:pPr>
            <a:r>
              <a:rPr lang="en-US" sz="1800" b="1" dirty="0" smtClean="0">
                <a:solidFill>
                  <a:srgbClr val="92D050"/>
                </a:solidFill>
              </a:rPr>
              <a:t>VISION</a:t>
            </a:r>
          </a:p>
          <a:p>
            <a:pPr marL="0" indent="0">
              <a:spcBef>
                <a:spcPts val="0"/>
              </a:spcBef>
              <a:spcAft>
                <a:spcPts val="1100"/>
              </a:spcAft>
              <a:buNone/>
            </a:pPr>
            <a:r>
              <a:rPr lang="en-US" sz="1500" i="1" dirty="0" smtClean="0"/>
              <a:t>Healthy People, Healthy Saskatchewan</a:t>
            </a:r>
          </a:p>
          <a:p>
            <a:pPr marL="0" indent="0">
              <a:spcBef>
                <a:spcPts val="0"/>
              </a:spcBef>
              <a:spcAft>
                <a:spcPts val="1100"/>
              </a:spcAft>
              <a:buNone/>
            </a:pPr>
            <a:r>
              <a:rPr lang="en-US" sz="1800" b="1" dirty="0" smtClean="0">
                <a:solidFill>
                  <a:srgbClr val="92D050"/>
                </a:solidFill>
              </a:rPr>
              <a:t>MISSION</a:t>
            </a:r>
          </a:p>
          <a:p>
            <a:pPr marL="0" indent="0">
              <a:spcBef>
                <a:spcPts val="0"/>
              </a:spcBef>
              <a:spcAft>
                <a:spcPts val="1100"/>
              </a:spcAft>
              <a:buNone/>
            </a:pPr>
            <a:r>
              <a:rPr lang="en-US" sz="1500" dirty="0" smtClean="0"/>
              <a:t>We work together to improve health and well-being. Every day. For everyone.</a:t>
            </a:r>
          </a:p>
          <a:p>
            <a:pPr marL="0" indent="0">
              <a:spcBef>
                <a:spcPts val="0"/>
              </a:spcBef>
              <a:spcAft>
                <a:spcPts val="1100"/>
              </a:spcAft>
              <a:buNone/>
            </a:pPr>
            <a:r>
              <a:rPr lang="en-US" sz="1800" b="1" dirty="0" smtClean="0">
                <a:solidFill>
                  <a:srgbClr val="92D050"/>
                </a:solidFill>
              </a:rPr>
              <a:t>VALUES</a:t>
            </a:r>
          </a:p>
          <a:p>
            <a:pPr>
              <a:spcBef>
                <a:spcPts val="0"/>
              </a:spcBef>
              <a:spcAft>
                <a:spcPts val="1100"/>
              </a:spcAft>
            </a:pPr>
            <a:r>
              <a:rPr lang="en-US" sz="1300" b="1" dirty="0" smtClean="0">
                <a:solidFill>
                  <a:srgbClr val="0C5829"/>
                </a:solidFill>
              </a:rPr>
              <a:t>SAFETY:</a:t>
            </a:r>
            <a:r>
              <a:rPr lang="en-US" sz="1300" dirty="0" smtClean="0">
                <a:solidFill>
                  <a:srgbClr val="0C5829"/>
                </a:solidFill>
              </a:rPr>
              <a:t> </a:t>
            </a:r>
            <a:r>
              <a:rPr lang="en-US" sz="1300" b="1" i="1" dirty="0" smtClean="0">
                <a:solidFill>
                  <a:schemeClr val="tx1"/>
                </a:solidFill>
              </a:rPr>
              <a:t>Be aware. </a:t>
            </a:r>
            <a:r>
              <a:rPr lang="en-US" sz="1300" dirty="0" smtClean="0">
                <a:solidFill>
                  <a:schemeClr val="tx1"/>
                </a:solidFill>
              </a:rPr>
              <a:t>Commit to physical, psychological, social, cultural and environmental safety. Every day. For everyone.</a:t>
            </a:r>
          </a:p>
          <a:p>
            <a:pPr>
              <a:spcBef>
                <a:spcPts val="0"/>
              </a:spcBef>
              <a:spcAft>
                <a:spcPts val="1100"/>
              </a:spcAft>
            </a:pPr>
            <a:r>
              <a:rPr lang="en-US" sz="1300" b="1" dirty="0" smtClean="0">
                <a:solidFill>
                  <a:srgbClr val="0C5829"/>
                </a:solidFill>
              </a:rPr>
              <a:t>ACCOUNTABILITY:</a:t>
            </a:r>
            <a:r>
              <a:rPr lang="en-US" sz="1300" dirty="0" smtClean="0">
                <a:solidFill>
                  <a:srgbClr val="60A744"/>
                </a:solidFill>
              </a:rPr>
              <a:t> </a:t>
            </a:r>
            <a:r>
              <a:rPr lang="en-US" sz="1300" b="1" i="1" dirty="0" smtClean="0">
                <a:solidFill>
                  <a:schemeClr val="tx1"/>
                </a:solidFill>
              </a:rPr>
              <a:t>Be responsible. </a:t>
            </a:r>
            <a:r>
              <a:rPr lang="en-US" sz="1300" dirty="0" smtClean="0">
                <a:solidFill>
                  <a:schemeClr val="tx1"/>
                </a:solidFill>
              </a:rPr>
              <a:t>Own each action and decision. Be transparent and have courage to speak up.</a:t>
            </a:r>
          </a:p>
          <a:p>
            <a:pPr>
              <a:spcBef>
                <a:spcPts val="0"/>
              </a:spcBef>
              <a:spcAft>
                <a:spcPts val="1100"/>
              </a:spcAft>
            </a:pPr>
            <a:r>
              <a:rPr lang="en-US" sz="1300" b="1" dirty="0" smtClean="0">
                <a:solidFill>
                  <a:srgbClr val="0C5829"/>
                </a:solidFill>
              </a:rPr>
              <a:t>RESPECT:</a:t>
            </a:r>
            <a:r>
              <a:rPr lang="en-US" sz="1300" dirty="0" smtClean="0">
                <a:solidFill>
                  <a:srgbClr val="0C5829"/>
                </a:solidFill>
              </a:rPr>
              <a:t> </a:t>
            </a:r>
            <a:r>
              <a:rPr lang="en-US" sz="1300" b="1" i="1" dirty="0" smtClean="0">
                <a:solidFill>
                  <a:schemeClr val="tx1"/>
                </a:solidFill>
              </a:rPr>
              <a:t>Be kind. </a:t>
            </a:r>
            <a:r>
              <a:rPr lang="en-US" sz="1300" dirty="0" err="1" smtClean="0">
                <a:solidFill>
                  <a:schemeClr val="tx1"/>
                </a:solidFill>
              </a:rPr>
              <a:t>Honour</a:t>
            </a:r>
            <a:r>
              <a:rPr lang="en-US" sz="1300" dirty="0" smtClean="0">
                <a:solidFill>
                  <a:schemeClr val="tx1"/>
                </a:solidFill>
              </a:rPr>
              <a:t> diversity with dignity and empathy. Value each person as an individual.</a:t>
            </a:r>
          </a:p>
          <a:p>
            <a:pPr>
              <a:spcBef>
                <a:spcPts val="0"/>
              </a:spcBef>
              <a:spcAft>
                <a:spcPts val="1100"/>
              </a:spcAft>
            </a:pPr>
            <a:r>
              <a:rPr lang="en-US" sz="1300" b="1" dirty="0" smtClean="0">
                <a:solidFill>
                  <a:srgbClr val="0C5829"/>
                </a:solidFill>
              </a:rPr>
              <a:t>COLLABORATION: </a:t>
            </a:r>
            <a:r>
              <a:rPr lang="en-US" sz="1300" b="1" i="1" dirty="0" smtClean="0">
                <a:solidFill>
                  <a:schemeClr val="tx1"/>
                </a:solidFill>
              </a:rPr>
              <a:t>Be better together. </a:t>
            </a:r>
            <a:r>
              <a:rPr lang="en-US" sz="1300" dirty="0" smtClean="0">
                <a:solidFill>
                  <a:schemeClr val="tx1"/>
                </a:solidFill>
              </a:rPr>
              <a:t>Include and acknowledge the contributions of employees, physicians, patients, families and partners.</a:t>
            </a:r>
          </a:p>
          <a:p>
            <a:pPr>
              <a:spcBef>
                <a:spcPts val="0"/>
              </a:spcBef>
              <a:spcAft>
                <a:spcPts val="1100"/>
              </a:spcAft>
            </a:pPr>
            <a:r>
              <a:rPr lang="en-US" sz="1300" b="1" dirty="0" smtClean="0">
                <a:solidFill>
                  <a:srgbClr val="0C5829"/>
                </a:solidFill>
              </a:rPr>
              <a:t>COMPASSION: </a:t>
            </a:r>
            <a:r>
              <a:rPr lang="en-US" sz="1300" b="1" i="1" dirty="0" smtClean="0">
                <a:solidFill>
                  <a:schemeClr val="tx1"/>
                </a:solidFill>
              </a:rPr>
              <a:t>Be caring. </a:t>
            </a:r>
            <a:r>
              <a:rPr lang="en-US" sz="1300" dirty="0" smtClean="0">
                <a:solidFill>
                  <a:schemeClr val="tx1"/>
                </a:solidFill>
              </a:rPr>
              <a:t>Practice empathy. Listen actively to understand each other’s experiences. </a:t>
            </a:r>
          </a:p>
          <a:p>
            <a:pPr marL="0" indent="0">
              <a:spcBef>
                <a:spcPts val="0"/>
              </a:spcBef>
              <a:spcAft>
                <a:spcPts val="1100"/>
              </a:spcAft>
              <a:buNone/>
            </a:pPr>
            <a:r>
              <a:rPr lang="en-US" sz="1800" b="1" dirty="0" smtClean="0">
                <a:solidFill>
                  <a:srgbClr val="92D050"/>
                </a:solidFill>
              </a:rPr>
              <a:t>PHILOSOPHY OF CARE</a:t>
            </a:r>
            <a:r>
              <a:rPr lang="en-US" sz="1500" dirty="0" smtClean="0">
                <a:solidFill>
                  <a:schemeClr val="tx1"/>
                </a:solidFill>
              </a:rPr>
              <a:t>: Our commitment to a philosophy of Patient and Family </a:t>
            </a:r>
            <a:r>
              <a:rPr lang="en-US" sz="1500" dirty="0" err="1" smtClean="0">
                <a:solidFill>
                  <a:schemeClr val="tx1"/>
                </a:solidFill>
              </a:rPr>
              <a:t>Centred</a:t>
            </a:r>
            <a:r>
              <a:rPr lang="en-US" sz="1500" dirty="0" smtClean="0">
                <a:solidFill>
                  <a:schemeClr val="tx1"/>
                </a:solidFill>
              </a:rPr>
              <a:t> Care is at the heart of everything we do and provides the foundation of our values.</a:t>
            </a:r>
          </a:p>
          <a:p>
            <a:pPr>
              <a:spcBef>
                <a:spcPts val="0"/>
              </a:spcBef>
              <a:spcAft>
                <a:spcPts val="1100"/>
              </a:spcAft>
            </a:pPr>
            <a:endParaRPr lang="en-US" sz="2400" dirty="0" smtClean="0">
              <a:solidFill>
                <a:srgbClr val="60A744"/>
              </a:solidFill>
            </a:endParaRPr>
          </a:p>
          <a:p>
            <a:endParaRPr lang="en-CA" dirty="0"/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413" y="5321777"/>
            <a:ext cx="1982942" cy="52026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5775"/>
            <a:ext cx="12192000" cy="85222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432" y="5347326"/>
            <a:ext cx="1549749" cy="51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6421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6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413747" y="748255"/>
            <a:ext cx="2042319" cy="466992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600" b="1" i="0" baseline="0">
                <a:solidFill>
                  <a:schemeClr val="accent3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424342" y="262675"/>
            <a:ext cx="8489731" cy="49935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70000"/>
              </a:lnSpc>
              <a:buNone/>
              <a:defRPr sz="4000" b="1" i="0" baseline="0">
                <a:solidFill>
                  <a:srgbClr val="036936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TITLE GOES HERE</a:t>
            </a:r>
            <a:endParaRPr lang="en-US" dirty="0"/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413" y="5321777"/>
            <a:ext cx="1982942" cy="52026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5775"/>
            <a:ext cx="12192000" cy="8522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432" y="5347326"/>
            <a:ext cx="1549749" cy="51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014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and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5187464" y="0"/>
            <a:ext cx="7004536" cy="6858000"/>
          </a:xfrm>
          <a:prstGeom prst="rect">
            <a:avLst/>
          </a:prstGeom>
        </p:spPr>
        <p:txBody>
          <a:bodyPr vert="horz"/>
          <a:lstStyle>
            <a:lvl1pPr>
              <a:defRPr b="0" i="0">
                <a:solidFill>
                  <a:srgbClr val="4C4C4C"/>
                </a:solidFill>
                <a:latin typeface="+mj-lt"/>
                <a:cs typeface="Proxima Nova A"/>
              </a:defRPr>
            </a:lvl1pPr>
          </a:lstStyle>
          <a:p>
            <a:r>
              <a:rPr lang="en-US" dirty="0" smtClean="0"/>
              <a:t>INSERT PHOTO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689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5872294" y="0"/>
            <a:ext cx="6319706" cy="6858000"/>
          </a:xfrm>
          <a:prstGeom prst="rect">
            <a:avLst/>
          </a:prstGeom>
        </p:spPr>
        <p:txBody>
          <a:bodyPr vert="horz"/>
          <a:lstStyle>
            <a:lvl1pPr>
              <a:defRPr b="0" i="0">
                <a:solidFill>
                  <a:srgbClr val="4C4C4C"/>
                </a:solidFill>
                <a:latin typeface="+mj-lt"/>
                <a:cs typeface="Proxima Nova A"/>
              </a:defRPr>
            </a:lvl1pPr>
          </a:lstStyle>
          <a:p>
            <a:r>
              <a:rPr lang="en-US" dirty="0" smtClean="0"/>
              <a:t>INSERT PHOTO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411817" y="451407"/>
            <a:ext cx="5460478" cy="49935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70000"/>
              </a:lnSpc>
              <a:buNone/>
              <a:defRPr sz="4000" b="1" i="0" baseline="0">
                <a:solidFill>
                  <a:schemeClr val="accent3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TITLE GOES HERE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4" hasCustomPrompt="1"/>
          </p:nvPr>
        </p:nvSpPr>
        <p:spPr bwMode="white">
          <a:xfrm>
            <a:off x="413747" y="899408"/>
            <a:ext cx="2631457" cy="466992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600" b="1" i="0" baseline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 smtClean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4228593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413747" y="748255"/>
            <a:ext cx="2042319" cy="466992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2600" b="1" i="0" baseline="0">
                <a:solidFill>
                  <a:schemeClr val="accent3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424342" y="262675"/>
            <a:ext cx="8489731" cy="49935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70000"/>
              </a:lnSpc>
              <a:buNone/>
              <a:defRPr sz="4000" b="1" i="0" baseline="0">
                <a:solidFill>
                  <a:schemeClr val="accent1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>TITLE GOES HERE</a:t>
            </a:r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424342" y="1300310"/>
            <a:ext cx="11767658" cy="3813316"/>
          </a:xfrm>
          <a:prstGeom prst="rect">
            <a:avLst/>
          </a:prstGeom>
        </p:spPr>
        <p:txBody>
          <a:bodyPr vert="horz"/>
          <a:lstStyle>
            <a:lvl1pPr>
              <a:defRPr b="0" i="0">
                <a:solidFill>
                  <a:srgbClr val="4C4C4C"/>
                </a:solidFill>
                <a:latin typeface="+mj-lt"/>
                <a:cs typeface="Proxima Nova A"/>
              </a:defRPr>
            </a:lvl1pPr>
          </a:lstStyle>
          <a:p>
            <a:r>
              <a:rPr lang="en-US" dirty="0" smtClean="0"/>
              <a:t>INSERT PHOTO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413" y="5321777"/>
            <a:ext cx="1982942" cy="52026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5775"/>
            <a:ext cx="12192000" cy="85222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1432" y="5347326"/>
            <a:ext cx="1549749" cy="51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058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32752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6438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52" r:id="rId3"/>
    <p:sldLayoutId id="2147483661" r:id="rId4"/>
    <p:sldLayoutId id="2147483649" r:id="rId5"/>
    <p:sldLayoutId id="2147483651" r:id="rId6"/>
    <p:sldLayoutId id="2147483653" r:id="rId7"/>
    <p:sldLayoutId id="2147483654" r:id="rId8"/>
    <p:sldLayoutId id="2147483655" r:id="rId9"/>
    <p:sldLayoutId id="2147483656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organizational.culture@saskhealthauthority.ca?subject=Request%20for%20SHA%20Learning%20Framewor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13747" y="748255"/>
            <a:ext cx="3136277" cy="466992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11480" y="262675"/>
            <a:ext cx="9312383" cy="499357"/>
          </a:xfrm>
        </p:spPr>
        <p:txBody>
          <a:bodyPr/>
          <a:lstStyle/>
          <a:p>
            <a:r>
              <a:rPr lang="en-CA" dirty="0" smtClean="0"/>
              <a:t>READ THIS FIRST</a:t>
            </a:r>
            <a:endParaRPr lang="en-CA" dirty="0"/>
          </a:p>
        </p:txBody>
      </p:sp>
      <p:sp>
        <p:nvSpPr>
          <p:cNvPr id="8" name="Text Placeholder 9"/>
          <p:cNvSpPr txBox="1">
            <a:spLocks/>
          </p:cNvSpPr>
          <p:nvPr/>
        </p:nvSpPr>
        <p:spPr>
          <a:xfrm>
            <a:off x="409037" y="1463040"/>
            <a:ext cx="11363863" cy="378131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1200"/>
              </a:spcBef>
            </a:pPr>
            <a:r>
              <a:rPr lang="en-US" sz="1800" dirty="0"/>
              <a:t>The official SHA template design has been slightly modified based on principles in the SHA Learning Framework.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</a:pPr>
            <a:r>
              <a:rPr lang="en-US" sz="1800" dirty="0" smtClean="0"/>
              <a:t>The Goal</a:t>
            </a:r>
            <a:r>
              <a:rPr lang="en-US" sz="1800" dirty="0"/>
              <a:t>: </a:t>
            </a:r>
            <a:r>
              <a:rPr lang="en-US" sz="1800" dirty="0" smtClean="0"/>
              <a:t>Simplicity </a:t>
            </a:r>
            <a:r>
              <a:rPr lang="en-US" sz="1800" dirty="0"/>
              <a:t>and </a:t>
            </a:r>
            <a:r>
              <a:rPr lang="en-US" sz="1800" dirty="0" smtClean="0"/>
              <a:t>Focus for narrated slides.</a:t>
            </a:r>
          </a:p>
          <a:p>
            <a:pPr marL="914400" lvl="1" indent="-457200">
              <a:lnSpc>
                <a:spcPct val="100000"/>
              </a:lnSpc>
              <a:spcBef>
                <a:spcPts val="1200"/>
              </a:spcBef>
            </a:pPr>
            <a:r>
              <a:rPr lang="en-US" sz="1800" dirty="0" smtClean="0"/>
              <a:t>Simplicity: Use as a few words as possible on a slide. Use pictures when possible.</a:t>
            </a:r>
          </a:p>
          <a:p>
            <a:pPr marL="914400" lvl="1" indent="-457200">
              <a:lnSpc>
                <a:spcPct val="100000"/>
              </a:lnSpc>
              <a:spcBef>
                <a:spcPts val="1200"/>
              </a:spcBef>
            </a:pPr>
            <a:r>
              <a:rPr lang="en-US" sz="1800" dirty="0" smtClean="0"/>
              <a:t>Focus: Draw attention to ideas as they are introduced.</a:t>
            </a:r>
            <a:endParaRPr lang="en-US" sz="1800" dirty="0"/>
          </a:p>
          <a:p>
            <a:pPr marL="457200" indent="-457200">
              <a:lnSpc>
                <a:spcPct val="100000"/>
              </a:lnSpc>
              <a:spcBef>
                <a:spcPts val="1200"/>
              </a:spcBef>
            </a:pPr>
            <a:r>
              <a:rPr lang="en-US" sz="1800" dirty="0"/>
              <a:t>Slide </a:t>
            </a:r>
            <a:r>
              <a:rPr lang="en-US" sz="1800" dirty="0" smtClean="0"/>
              <a:t>Transitions (Fade; 1 second) </a:t>
            </a:r>
            <a:r>
              <a:rPr lang="en-US" sz="1800" dirty="0"/>
              <a:t>and Text </a:t>
            </a:r>
            <a:r>
              <a:rPr lang="en-US" sz="1800" dirty="0" smtClean="0"/>
              <a:t>Animations (Fade; 1 second) </a:t>
            </a:r>
            <a:r>
              <a:rPr lang="en-US" sz="1800" dirty="0"/>
              <a:t>are set up in the </a:t>
            </a:r>
            <a:r>
              <a:rPr lang="en-US" sz="1800" dirty="0" smtClean="0"/>
              <a:t>template</a:t>
            </a:r>
            <a:r>
              <a:rPr lang="en-US" sz="1800" dirty="0"/>
              <a:t> </a:t>
            </a:r>
            <a:r>
              <a:rPr lang="en-US" sz="1800" dirty="0" smtClean="0"/>
              <a:t>to aid the delivery of information.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</a:pPr>
            <a:r>
              <a:rPr lang="en-US" sz="1800" dirty="0" smtClean="0"/>
              <a:t>A blank slide is included for images or diagrams that do not fit on a slide with the SHA logo. 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</a:pPr>
            <a:r>
              <a:rPr lang="en-US" sz="1800" dirty="0" smtClean="0"/>
              <a:t>If you are interested in a full version of the details of this slide design (including a template for quotations) or for a copy of the SHA Learning Framework, </a:t>
            </a:r>
            <a:r>
              <a:rPr lang="en-US" sz="1800" dirty="0" smtClean="0">
                <a:hlinkClick r:id="rId3"/>
              </a:rPr>
              <a:t>please contact Organizational Culture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03626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13747" y="748255"/>
            <a:ext cx="3136277" cy="466992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11480" y="262675"/>
            <a:ext cx="8489731" cy="499357"/>
          </a:xfrm>
        </p:spPr>
        <p:txBody>
          <a:bodyPr/>
          <a:lstStyle/>
          <a:p>
            <a:r>
              <a:rPr lang="en-CA" dirty="0" smtClean="0"/>
              <a:t>READ THIS FIRST: How to Use this Template</a:t>
            </a:r>
            <a:endParaRPr lang="en-CA" dirty="0"/>
          </a:p>
        </p:txBody>
      </p:sp>
      <p:sp>
        <p:nvSpPr>
          <p:cNvPr id="8" name="Text Placeholder 9"/>
          <p:cNvSpPr txBox="1">
            <a:spLocks/>
          </p:cNvSpPr>
          <p:nvPr/>
        </p:nvSpPr>
        <p:spPr>
          <a:xfrm>
            <a:off x="409037" y="1463040"/>
            <a:ext cx="11363863" cy="378131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1200"/>
              </a:spcBef>
            </a:pPr>
            <a:r>
              <a:rPr lang="en-US" sz="2400" dirty="0" smtClean="0"/>
              <a:t>Click File &gt; Save As to save this template as a new project.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</a:pPr>
            <a:r>
              <a:rPr lang="en-US" sz="2400" dirty="0" smtClean="0"/>
              <a:t>Delete the first two slides in this template. (This current slide and the slide titled “Learning Design Principles.”)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</a:pPr>
            <a:r>
              <a:rPr lang="en-US" sz="2400" dirty="0" smtClean="0"/>
              <a:t>Duplicate the slide you need to use and enter content. </a:t>
            </a:r>
          </a:p>
        </p:txBody>
      </p:sp>
    </p:spTree>
    <p:extLst>
      <p:ext uri="{BB962C8B-B14F-4D97-AF65-F5344CB8AC3E}">
        <p14:creationId xmlns:p14="http://schemas.microsoft.com/office/powerpoint/2010/main" val="41721397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27851" y="1333550"/>
            <a:ext cx="11711749" cy="176210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</a:pPr>
            <a:endParaRPr lang="en-CA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638933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CA" dirty="0" smtClean="0"/>
              <a:t>Vision, Mission, Values, Philosophy of Care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452612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365972" y="1338841"/>
            <a:ext cx="9095100" cy="744378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6" name="Text Placeholder 6"/>
          <p:cNvSpPr txBox="1">
            <a:spLocks/>
          </p:cNvSpPr>
          <p:nvPr/>
        </p:nvSpPr>
        <p:spPr>
          <a:xfrm>
            <a:off x="1249858" y="3845327"/>
            <a:ext cx="9309703" cy="1090277"/>
          </a:xfrm>
          <a:prstGeom prst="rect">
            <a:avLst/>
          </a:prstGeom>
        </p:spPr>
        <p:txBody>
          <a:bodyPr vert="horz"/>
          <a:lstStyle/>
          <a:p>
            <a:pPr defTabSz="914400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1600" dirty="0">
                <a:solidFill>
                  <a:schemeClr val="bg2"/>
                </a:solidFill>
                <a:latin typeface="+mj-lt"/>
                <a:cs typeface="Proxima Nova A"/>
              </a:rPr>
              <a:t>Use this as a divider slide for key sections. Please do not alter the logo.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1600" dirty="0">
                <a:solidFill>
                  <a:schemeClr val="bg2"/>
                </a:solidFill>
                <a:latin typeface="+mj-lt"/>
                <a:cs typeface="Proxima Nova A"/>
              </a:rPr>
              <a:t>Contact Communications if you have any questions. </a:t>
            </a:r>
            <a:r>
              <a:rPr lang="en-US" sz="1600" b="1" dirty="0">
                <a:solidFill>
                  <a:schemeClr val="bg2"/>
                </a:solidFill>
                <a:latin typeface="+mj-lt"/>
                <a:cs typeface="Proxima Nova A"/>
              </a:rPr>
              <a:t>DELETE THIS TEXT BOX.</a:t>
            </a:r>
          </a:p>
        </p:txBody>
      </p:sp>
    </p:spTree>
    <p:extLst>
      <p:ext uri="{BB962C8B-B14F-4D97-AF65-F5344CB8AC3E}">
        <p14:creationId xmlns:p14="http://schemas.microsoft.com/office/powerpoint/2010/main" val="7937255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11480" y="262675"/>
            <a:ext cx="8489731" cy="499357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8" name="Text Placeholder 9"/>
          <p:cNvSpPr txBox="1">
            <a:spLocks/>
          </p:cNvSpPr>
          <p:nvPr/>
        </p:nvSpPr>
        <p:spPr>
          <a:xfrm>
            <a:off x="409037" y="1463040"/>
            <a:ext cx="11363863" cy="378131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1200"/>
              </a:spcBef>
            </a:pPr>
            <a:r>
              <a:rPr lang="en-US" dirty="0" smtClean="0"/>
              <a:t>Duplicate this slide and then add content.</a:t>
            </a:r>
          </a:p>
          <a:p>
            <a:pPr marL="457200" indent="-457200">
              <a:lnSpc>
                <a:spcPct val="100000"/>
              </a:lnSpc>
              <a:spcBef>
                <a:spcPts val="1200"/>
              </a:spcBef>
            </a:pPr>
            <a:r>
              <a:rPr lang="en-US" dirty="0" smtClean="0"/>
              <a:t>Use minimal text on each slide.</a:t>
            </a:r>
          </a:p>
          <a:p>
            <a:pPr marL="914400" lvl="1" indent="-457200">
              <a:lnSpc>
                <a:spcPct val="100000"/>
              </a:lnSpc>
              <a:spcBef>
                <a:spcPts val="1200"/>
              </a:spcBef>
            </a:pPr>
            <a:r>
              <a:rPr lang="en-US" sz="2800" dirty="0" smtClean="0"/>
              <a:t>Type second level here. (Avoid using a third level.)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9474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28288" y="2136339"/>
            <a:ext cx="45354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Delete this text box when adding content.</a:t>
            </a:r>
          </a:p>
          <a:p>
            <a:endParaRPr lang="en-US" dirty="0" smtClean="0"/>
          </a:p>
          <a:p>
            <a:r>
              <a:rPr lang="en-US" dirty="0" smtClean="0"/>
              <a:t>Use this slide for full screen images or diagrams that need more space.</a:t>
            </a:r>
          </a:p>
          <a:p>
            <a:endParaRPr lang="en-US" dirty="0"/>
          </a:p>
          <a:p>
            <a:r>
              <a:rPr lang="en-US" dirty="0" smtClean="0"/>
              <a:t>For instructions to add full screen images, see the complete version of the learning design guidelines available from Organizational Culture.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45584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39003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SHA Colors">
      <a:dk1>
        <a:sysClr val="windowText" lastClr="000000"/>
      </a:dk1>
      <a:lt1>
        <a:sysClr val="window" lastClr="FFFFFF"/>
      </a:lt1>
      <a:dk2>
        <a:srgbClr val="595959"/>
      </a:dk2>
      <a:lt2>
        <a:srgbClr val="FFFFFF"/>
      </a:lt2>
      <a:accent1>
        <a:srgbClr val="036936"/>
      </a:accent1>
      <a:accent2>
        <a:srgbClr val="62A744"/>
      </a:accent2>
      <a:accent3>
        <a:srgbClr val="FDDC3F"/>
      </a:accent3>
      <a:accent4>
        <a:srgbClr val="57A8AD"/>
      </a:accent4>
      <a:accent5>
        <a:srgbClr val="CFCBAE"/>
      </a:accent5>
      <a:accent6>
        <a:srgbClr val="666666"/>
      </a:accent6>
      <a:hlink>
        <a:srgbClr val="57A8AD"/>
      </a:hlink>
      <a:folHlink>
        <a:srgbClr val="62A74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7" id="{DBC5AEF6-D6CA-4348-A52B-6BF7A90DE0C1}" vid="{199951A3-EF11-444C-9CEE-8AADFB10DF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BC272F03A45F4DAEE17671FD6257AB" ma:contentTypeVersion="3" ma:contentTypeDescription="Create a new document." ma:contentTypeScope="" ma:versionID="858459b78c81c840214efbeb86134021">
  <xsd:schema xmlns:xsd="http://www.w3.org/2001/XMLSchema" xmlns:xs="http://www.w3.org/2001/XMLSchema" xmlns:p="http://schemas.microsoft.com/office/2006/metadata/properties" xmlns:ns2="b19a3e22-0b7a-47e2-bc20-4835545f7f4b" xmlns:ns3="http://schemas.microsoft.com/sharepoint/v4" targetNamespace="http://schemas.microsoft.com/office/2006/metadata/properties" ma:root="true" ma:fieldsID="c5c1420f3b9f227b8db9bcf68f2b5ccb" ns2:_="" ns3:_="">
    <xsd:import namespace="b19a3e22-0b7a-47e2-bc20-4835545f7f4b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9a3e22-0b7a-47e2-bc20-4835545f7f4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D960723A-3EC2-411F-B1BF-A007A11B3B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E569F6C-E283-4DE3-B412-CD9ACF77BC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9a3e22-0b7a-47e2-bc20-4835545f7f4b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2ADC314-D598-4E59-AF01-B838FDE19080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b19a3e22-0b7a-47e2-bc20-4835545f7f4b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sharepoint/v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SHA powerpoint WIDE template_3 lines</Template>
  <TotalTime>7833</TotalTime>
  <Words>317</Words>
  <Application>Microsoft Office PowerPoint</Application>
  <PresentationFormat>Widescreen</PresentationFormat>
  <Paragraphs>26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Proxima Nova 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Saskatchewan Health Authority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Stigall, Josh SHA</dc:creator>
  <cp:lastModifiedBy>Ehr, Dayle SHA</cp:lastModifiedBy>
  <cp:revision>25</cp:revision>
  <dcterms:created xsi:type="dcterms:W3CDTF">2020-10-16T14:31:29Z</dcterms:created>
  <dcterms:modified xsi:type="dcterms:W3CDTF">2022-11-17T19:43:00Z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0x010100B3BC272F03A45F4DAEE17671FD6257AB</vt:lpwstr>
  </property>
  <property fmtid="{D5CDD505-2E9C-101B-9397-08002B2CF9AE}" pid="3" name="_dlc_DocIdItemGuid">
    <vt:lpwstr>d8414df1-73f9-4bfc-9923-14802eb1e82a</vt:lpwstr>
  </property>
  <property fmtid="{D5CDD505-2E9C-101B-9397-08002B2CF9AE}" pid="4" name="Order">
    <vt:r8>765800</vt:r8>
  </property>
</Properties>
</file>