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3" r:id="rId1"/>
    <p:sldMasterId id="2147483665" r:id="rId2"/>
    <p:sldMasterId id="2147483671" r:id="rId3"/>
    <p:sldMasterId id="2147483673" r:id="rId4"/>
  </p:sldMasterIdLst>
  <p:handoutMasterIdLst>
    <p:handoutMasterId r:id="rId6"/>
  </p:handoutMasterIdLst>
  <p:sldIdLst>
    <p:sldId id="259" r:id="rId5"/>
  </p:sldIdLst>
  <p:sldSz cx="7772400" cy="10058400"/>
  <p:notesSz cx="7772400" cy="1005840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Instructions" id="{34A1EE62-CC39-46E1-BE94-EE061AFB360C}">
          <p14:sldIdLst/>
        </p14:section>
        <p14:section name="Poster Options" id="{0BBDE791-7745-4E89-AFA1-349428A2AC0F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20C426-C7FD-48F7-A7DD-567B895422A8}" v="11" dt="2025-12-30T19:05:34.69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311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396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34415C-AF50-64CD-0BA2-21AC4BD623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170A68-D43A-18F4-FABE-5E895298814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2DBD7-3D4B-4EC1-96F9-3EE6816186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7664A-C6A8-AF06-7690-6F304A18B1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4CE461-804F-0062-01E8-C1C06FFEFA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835B7-9F9E-460E-9AF8-C82E2213B7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84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56230" y="592582"/>
            <a:ext cx="5172330" cy="879475"/>
          </a:xfrm>
        </p:spPr>
        <p:txBody>
          <a:bodyPr lIns="0" tIns="0" rIns="0" bIns="0"/>
          <a:lstStyle>
            <a:lvl1pPr>
              <a:defRPr sz="5600" b="1" i="0">
                <a:solidFill>
                  <a:srgbClr val="036936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400" y="2551914"/>
            <a:ext cx="6995160" cy="5458968"/>
          </a:xfr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pic>
        <p:nvPicPr>
          <p:cNvPr id="7" name="object 4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794806" cy="231054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5EA4E5A-150E-FF8D-C01E-9454CAD3B5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82" y="8188324"/>
            <a:ext cx="2351088" cy="65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 userDrawn="1"/>
        </p:nvSpPr>
        <p:spPr>
          <a:xfrm>
            <a:off x="345440" y="8895459"/>
            <a:ext cx="4934585" cy="75501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840"/>
              </a:spcBef>
            </a:pPr>
            <a:r>
              <a:rPr sz="1400" b="1" i="1" spc="-10" dirty="0">
                <a:solidFill>
                  <a:srgbClr val="036936"/>
                </a:solidFill>
                <a:latin typeface="Calibri"/>
                <a:cs typeface="Calibri"/>
              </a:rPr>
              <a:t>Healthy</a:t>
            </a:r>
            <a:r>
              <a:rPr sz="1400" b="1" i="1" spc="-3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036936"/>
                </a:solidFill>
                <a:latin typeface="Calibri"/>
                <a:cs typeface="Calibri"/>
              </a:rPr>
              <a:t>People,</a:t>
            </a:r>
            <a:r>
              <a:rPr sz="1400" b="1" i="1" spc="-3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036936"/>
                </a:solidFill>
                <a:latin typeface="Calibri"/>
                <a:cs typeface="Calibri"/>
              </a:rPr>
              <a:t>Healthy</a:t>
            </a:r>
            <a:r>
              <a:rPr sz="1400" b="1" i="1" spc="-3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036936"/>
                </a:solidFill>
                <a:latin typeface="Calibri"/>
                <a:cs typeface="Calibri"/>
              </a:rPr>
              <a:t>Saskatchewan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The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Saskatchewan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Health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Authority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works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in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the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spirit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of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truth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and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reconciliation,</a:t>
            </a:r>
            <a:endParaRPr sz="1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acknowledging</a:t>
            </a:r>
            <a:r>
              <a:rPr sz="1050" spc="-2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Saskatchewan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as</a:t>
            </a:r>
            <a:r>
              <a:rPr sz="1050" spc="-3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the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traditional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territory</a:t>
            </a:r>
            <a:r>
              <a:rPr sz="1050" spc="-3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of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First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Nations</a:t>
            </a:r>
            <a:r>
              <a:rPr sz="1050" spc="-3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and</a:t>
            </a:r>
            <a:r>
              <a:rPr sz="1050" spc="-2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Métis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People.</a:t>
            </a:r>
            <a:endParaRPr sz="105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5412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0479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rgbClr val="56A8AC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127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rgbClr val="56A8A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719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rgbClr val="56A8A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578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rgbClr val="56A8A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592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6137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3"/>
          <p:cNvGrpSpPr/>
          <p:nvPr userDrawn="1"/>
        </p:nvGrpSpPr>
        <p:grpSpPr>
          <a:xfrm>
            <a:off x="486029" y="8534400"/>
            <a:ext cx="6789165" cy="1393101"/>
            <a:chOff x="486029" y="8233854"/>
            <a:chExt cx="6789165" cy="1393101"/>
          </a:xfrm>
        </p:grpSpPr>
        <p:pic>
          <p:nvPicPr>
            <p:cNvPr id="9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029" y="8233854"/>
              <a:ext cx="2094483" cy="554418"/>
            </a:xfrm>
            <a:prstGeom prst="rect">
              <a:avLst/>
            </a:prstGeom>
          </p:spPr>
        </p:pic>
        <p:pic>
          <p:nvPicPr>
            <p:cNvPr id="10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05525" y="9021851"/>
              <a:ext cx="1669669" cy="605104"/>
            </a:xfrm>
            <a:prstGeom prst="rect">
              <a:avLst/>
            </a:prstGeom>
          </p:spPr>
        </p:pic>
      </p:grp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rgbClr val="03693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4620768"/>
          </a:xfr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7" name="object 2"/>
          <p:cNvSpPr txBox="1"/>
          <p:nvPr userDrawn="1"/>
        </p:nvSpPr>
        <p:spPr>
          <a:xfrm>
            <a:off x="452119" y="9220200"/>
            <a:ext cx="4948555" cy="68389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400" b="1" i="1" spc="-10" dirty="0">
                <a:solidFill>
                  <a:srgbClr val="036936"/>
                </a:solidFill>
                <a:latin typeface="Calibri"/>
                <a:cs typeface="Calibri"/>
              </a:rPr>
              <a:t>Healthy</a:t>
            </a:r>
            <a:r>
              <a:rPr sz="1400" b="1" i="1" spc="-3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036936"/>
                </a:solidFill>
                <a:latin typeface="Calibri"/>
                <a:cs typeface="Calibri"/>
              </a:rPr>
              <a:t>People,</a:t>
            </a:r>
            <a:r>
              <a:rPr sz="1400" b="1" i="1" spc="-3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036936"/>
                </a:solidFill>
                <a:latin typeface="Calibri"/>
                <a:cs typeface="Calibri"/>
              </a:rPr>
              <a:t>Healthy</a:t>
            </a:r>
            <a:r>
              <a:rPr sz="1400" b="1" i="1" spc="-3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036936"/>
                </a:solidFill>
                <a:latin typeface="Calibri"/>
                <a:cs typeface="Calibri"/>
              </a:rPr>
              <a:t>Saskatchewan</a:t>
            </a:r>
            <a:endParaRPr sz="1400" dirty="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325"/>
              </a:spcBef>
            </a:pP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The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Saskatchewan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Health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Authority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works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in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the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spirit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of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truth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and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 reconciliation,</a:t>
            </a:r>
            <a:endParaRPr sz="1050" dirty="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229"/>
              </a:spcBef>
            </a:pP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acknowledging</a:t>
            </a:r>
            <a:r>
              <a:rPr sz="1050" spc="-2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Saskatchewan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as</a:t>
            </a:r>
            <a:r>
              <a:rPr sz="1050" spc="-3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the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traditional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territory</a:t>
            </a:r>
            <a:r>
              <a:rPr sz="1050" spc="-3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of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First</a:t>
            </a:r>
            <a:r>
              <a:rPr sz="1050" spc="-2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Nations</a:t>
            </a:r>
            <a:r>
              <a:rPr sz="1050" spc="-3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and</a:t>
            </a:r>
            <a:r>
              <a:rPr sz="1050" spc="-2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036936"/>
                </a:solidFill>
                <a:latin typeface="Calibri"/>
                <a:cs typeface="Calibri"/>
              </a:rPr>
              <a:t>Métis</a:t>
            </a:r>
            <a:r>
              <a:rPr sz="1050" spc="-1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036936"/>
                </a:solidFill>
                <a:latin typeface="Calibri"/>
                <a:cs typeface="Calibri"/>
              </a:rPr>
              <a:t>People.</a:t>
            </a:r>
            <a:endParaRPr sz="105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359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03693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082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03693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288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3800" y="5715000"/>
            <a:ext cx="4343400" cy="4648200"/>
          </a:xfrm>
          <a:prstGeom prst="rect">
            <a:avLst/>
          </a:prstGeom>
        </p:spPr>
      </p:pic>
      <p:pic>
        <p:nvPicPr>
          <p:cNvPr id="16" name="bg object 16"/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951367" y="8314257"/>
            <a:ext cx="1752182" cy="60114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56230" y="592582"/>
            <a:ext cx="5027550" cy="879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036936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1472057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304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-4572" y="7882401"/>
            <a:ext cx="7781544" cy="2175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2015" y="348741"/>
            <a:ext cx="6995160" cy="1092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rgbClr val="56A8AC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1514856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346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251063"/>
            <a:ext cx="7772400" cy="211213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66737" y="8643620"/>
            <a:ext cx="219075" cy="271780"/>
          </a:xfrm>
          <a:custGeom>
            <a:avLst/>
            <a:gdLst/>
            <a:ahLst/>
            <a:cxnLst/>
            <a:rect l="l" t="t" r="r" b="b"/>
            <a:pathLst>
              <a:path w="219075" h="271779">
                <a:moveTo>
                  <a:pt x="219075" y="0"/>
                </a:moveTo>
                <a:lnTo>
                  <a:pt x="0" y="0"/>
                </a:lnTo>
                <a:lnTo>
                  <a:pt x="0" y="271462"/>
                </a:lnTo>
                <a:lnTo>
                  <a:pt x="219075" y="271462"/>
                </a:lnTo>
                <a:lnTo>
                  <a:pt x="219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6400" y="159765"/>
            <a:ext cx="6995160" cy="1092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rgbClr val="036936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1566164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375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41091" y="227787"/>
            <a:ext cx="1490217" cy="88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03693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091C9EF7-38E5-D9DF-F026-169D3985DA28}"/>
              </a:ext>
            </a:extLst>
          </p:cNvPr>
          <p:cNvSpPr txBox="1"/>
          <p:nvPr userDrawn="1"/>
        </p:nvSpPr>
        <p:spPr>
          <a:xfrm>
            <a:off x="452119" y="9402571"/>
            <a:ext cx="28911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10" dirty="0">
                <a:solidFill>
                  <a:srgbClr val="036936"/>
                </a:solidFill>
                <a:latin typeface="Calibri"/>
                <a:cs typeface="Calibri"/>
              </a:rPr>
              <a:t>Healthy</a:t>
            </a:r>
            <a:r>
              <a:rPr sz="1400" b="1" i="1" spc="-3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036936"/>
                </a:solidFill>
                <a:latin typeface="Calibri"/>
                <a:cs typeface="Calibri"/>
              </a:rPr>
              <a:t>People,</a:t>
            </a:r>
            <a:r>
              <a:rPr sz="1400" b="1" i="1" spc="-35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036936"/>
                </a:solidFill>
                <a:latin typeface="Calibri"/>
                <a:cs typeface="Calibri"/>
              </a:rPr>
              <a:t>Healthy</a:t>
            </a:r>
            <a:r>
              <a:rPr sz="1400" b="1" i="1" spc="-30" dirty="0">
                <a:solidFill>
                  <a:srgbClr val="036936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036936"/>
                </a:solidFill>
                <a:latin typeface="Calibri"/>
                <a:cs typeface="Calibri"/>
              </a:rPr>
              <a:t>Saskatchewan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2D19D71-B7A8-F59A-1210-BACB85CDB854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34898" y="8755684"/>
            <a:ext cx="2116074" cy="555637"/>
          </a:xfrm>
          <a:prstGeom prst="rect">
            <a:avLst/>
          </a:prstGeom>
        </p:spPr>
      </p:pic>
      <p:pic>
        <p:nvPicPr>
          <p:cNvPr id="9" name="object 4">
            <a:extLst>
              <a:ext uri="{FF2B5EF4-FFF2-40B4-BE49-F238E27FC236}">
                <a16:creationId xmlns:a16="http://schemas.microsoft.com/office/drawing/2014/main" id="{1EA3EAD8-6BB9-DD03-D1B1-55264CD8A81D}"/>
              </a:ext>
            </a:extLst>
          </p:cNvPr>
          <p:cNvPicPr/>
          <p:nvPr userDrawn="1"/>
        </p:nvPicPr>
        <p:blipFill>
          <a:blip r:embed="rId6" cstate="print"/>
          <a:stretch>
            <a:fillRect/>
          </a:stretch>
        </p:blipFill>
        <p:spPr>
          <a:xfrm>
            <a:off x="5655312" y="9015078"/>
            <a:ext cx="1634103" cy="5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9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urismsaskatchewan.com/blog/15-ways-to-commemorate-150-years-of-treaty-6-in-saskatchewan" TargetMode="External"/><Relationship Id="rId2" Type="http://schemas.openxmlformats.org/officeDocument/2006/relationships/hyperlink" Target="https://otc.ca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C49E602A-8000-29AF-A265-C4EA45A4D109}"/>
              </a:ext>
            </a:extLst>
          </p:cNvPr>
          <p:cNvSpPr txBox="1"/>
          <p:nvPr/>
        </p:nvSpPr>
        <p:spPr>
          <a:xfrm>
            <a:off x="382015" y="1371600"/>
            <a:ext cx="7085585" cy="1413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500" spc="-10" dirty="0">
                <a:solidFill>
                  <a:srgbClr val="CFCAAD"/>
                </a:solidFill>
                <a:latin typeface="Calibri"/>
                <a:cs typeface="Calibri"/>
              </a:rPr>
              <a:t>CELEBRATING 150 YEARS OF TREATY 6</a:t>
            </a:r>
            <a:endParaRPr sz="35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en-US" sz="1400" b="1" dirty="0">
              <a:solidFill>
                <a:srgbClr val="56A8AC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en-US" sz="1400" b="1" dirty="0">
                <a:solidFill>
                  <a:srgbClr val="56A8AC"/>
                </a:solidFill>
                <a:latin typeface="Calibri"/>
                <a:cs typeface="Calibri"/>
              </a:rPr>
              <a:t>Understanding Treaty &amp; Indigenous Health</a:t>
            </a:r>
          </a:p>
          <a:p>
            <a:pPr marL="12700">
              <a:lnSpc>
                <a:spcPct val="100000"/>
              </a:lnSpc>
            </a:pPr>
            <a:endParaRPr lang="en-US" sz="1400" b="1" dirty="0">
              <a:solidFill>
                <a:srgbClr val="56A8AC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en-US" sz="1400" b="1" dirty="0">
              <a:solidFill>
                <a:srgbClr val="56A8AC"/>
              </a:solidFill>
              <a:latin typeface="Calibri"/>
              <a:cs typeface="Calibri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5F38BDC-46B9-B35E-E0AC-0A19F08CB5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2015" y="348741"/>
            <a:ext cx="6171185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H</a:t>
            </a:r>
            <a:r>
              <a:rPr lang="en-US" spc="-10" dirty="0"/>
              <a:t>UDDLE TALK</a:t>
            </a:r>
            <a:endParaRPr spc="-10" dirty="0"/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4426B1EA-85F2-0382-144F-0D0D63197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2256864"/>
            <a:ext cx="2444750" cy="19369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How Can We Use Treaty Land Acknowledgement Meaningfully?</a:t>
            </a:r>
            <a:endParaRPr lang="en-US" sz="11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We can put our Treaty land acknowledgement into action, respect, and accountability to honor the Treaty 6 Medicine Chest clause, decolonizing health care, repatriating good relations, allyship and shared responsibility, and community partnerships in the SHA.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01CCFE-E52B-B97F-7189-E2ED39101C2E}"/>
              </a:ext>
            </a:extLst>
          </p:cNvPr>
          <p:cNvSpPr txBox="1"/>
          <p:nvPr/>
        </p:nvSpPr>
        <p:spPr>
          <a:xfrm>
            <a:off x="304800" y="2186090"/>
            <a:ext cx="419100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/>
            <a:endParaRPr lang="en-US" sz="1100" dirty="0">
              <a:latin typeface="+mn-lt"/>
            </a:endParaRPr>
          </a:p>
          <a:p>
            <a:pPr marL="12700"/>
            <a:r>
              <a:rPr lang="en-US" sz="1100" dirty="0">
                <a:latin typeface="+mn-lt"/>
              </a:rPr>
              <a:t>As we </a:t>
            </a:r>
            <a:r>
              <a:rPr lang="en-US" sz="1100" dirty="0" err="1">
                <a:latin typeface="+mn-lt"/>
              </a:rPr>
              <a:t>honour</a:t>
            </a:r>
            <a:r>
              <a:rPr lang="en-US" sz="1100" dirty="0">
                <a:latin typeface="+mn-lt"/>
              </a:rPr>
              <a:t> 150-year anniversary of the signing of Treaty 6, we recognize that treaty is not just history. It is a living agreement that continues to shape our relationships, responsibilities, and commitments today. Treaty is not a surrender or transfer of land ownership; it is about being stronger together. </a:t>
            </a:r>
            <a:r>
              <a:rPr lang="en-US" sz="1100" dirty="0" err="1">
                <a:latin typeface="+mn-lt"/>
              </a:rPr>
              <a:t>Honouring</a:t>
            </a:r>
            <a:r>
              <a:rPr lang="en-US" sz="1100" dirty="0">
                <a:latin typeface="+mn-lt"/>
              </a:rPr>
              <a:t> Treaty 6 is </a:t>
            </a:r>
            <a:r>
              <a:rPr lang="en-US" sz="1100" dirty="0" err="1">
                <a:latin typeface="+mn-lt"/>
              </a:rPr>
              <a:t>honouring</a:t>
            </a:r>
            <a:r>
              <a:rPr lang="en-US" sz="1100" dirty="0">
                <a:latin typeface="+mn-lt"/>
              </a:rPr>
              <a:t> a living agreement that continues to shape our responsibilities, relationships, commitments, and Truth and Reconciliation today. When we acknowledge that we live, work, and provide health services on Treaty 6 Territory, we are doing more than reciting words. We are recognizing our shared responsibility as Treaty People and our commitment to respectful, inclusive, and culturally responsive care.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20100A-078C-5BC4-F57D-0530FF3398A2}"/>
              </a:ext>
            </a:extLst>
          </p:cNvPr>
          <p:cNvSpPr txBox="1"/>
          <p:nvPr/>
        </p:nvSpPr>
        <p:spPr>
          <a:xfrm>
            <a:off x="304800" y="4572000"/>
            <a:ext cx="7162800" cy="4285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400" b="1" dirty="0">
                <a:solidFill>
                  <a:srgbClr val="56A8AC"/>
                </a:solidFill>
                <a:latin typeface="Calibri"/>
                <a:cs typeface="Calibri"/>
              </a:rPr>
              <a:t>Did you Know?</a:t>
            </a:r>
          </a:p>
          <a:p>
            <a:pPr marL="12700">
              <a:lnSpc>
                <a:spcPct val="100000"/>
              </a:lnSpc>
            </a:pPr>
            <a:r>
              <a:rPr lang="en-US" sz="1400" b="1" dirty="0" err="1">
                <a:solidFill>
                  <a:srgbClr val="56A8AC"/>
                </a:solidFill>
                <a:latin typeface="Calibri"/>
                <a:cs typeface="Calibri"/>
              </a:rPr>
              <a:t>Honouring</a:t>
            </a:r>
            <a:r>
              <a:rPr lang="en-US" sz="1400" b="1" dirty="0">
                <a:solidFill>
                  <a:srgbClr val="56A8AC"/>
                </a:solidFill>
                <a:latin typeface="Calibri"/>
                <a:cs typeface="Calibri"/>
              </a:rPr>
              <a:t> Treaty 6 is also </a:t>
            </a:r>
            <a:r>
              <a:rPr lang="en-US" sz="1400" b="1" dirty="0" err="1">
                <a:solidFill>
                  <a:srgbClr val="56A8AC"/>
                </a:solidFill>
                <a:latin typeface="Calibri"/>
                <a:cs typeface="Calibri"/>
              </a:rPr>
              <a:t>Honouring</a:t>
            </a:r>
            <a:r>
              <a:rPr lang="en-US" sz="1400" b="1" dirty="0">
                <a:solidFill>
                  <a:srgbClr val="56A8AC"/>
                </a:solidFill>
                <a:latin typeface="Calibri"/>
                <a:cs typeface="Calibri"/>
              </a:rPr>
              <a:t> the Treaty 6 Medicine Chest Clause</a:t>
            </a:r>
          </a:p>
          <a:p>
            <a:pPr lvl="0"/>
            <a:endParaRPr lang="en-US" sz="1100" dirty="0">
              <a:latin typeface="+mn-lt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+mn-lt"/>
              </a:rPr>
              <a:t>The Medicine Chest Clause is widely understood as a commitment to supporting First Nations health and well-being.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+mn-lt"/>
              </a:rPr>
              <a:t>Honoring its spirit means reducing barriers to care and improving health service access.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+mn-lt"/>
              </a:rPr>
              <a:t>Focuses on addressing health inequities and advancing Indigenous health and wellness.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+mn-lt"/>
              </a:rPr>
              <a:t>Guided by Indigenous advisory groups, Elders, and Knowledge Keepers.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latin typeface="+mn-lt"/>
              </a:rPr>
              <a:t>Recognizes health as a treaty responsibility rooted in respect, care, and human dignity.</a:t>
            </a:r>
            <a:r>
              <a:rPr lang="en-US" sz="1100" b="1" i="0" dirty="0">
                <a:effectLst/>
                <a:latin typeface="Segoe UI" panose="020B0502040204020203" pitchFamily="34" charset="0"/>
              </a:rPr>
              <a:t> </a:t>
            </a:r>
          </a:p>
          <a:p>
            <a:pPr fontAlgn="t">
              <a:lnSpc>
                <a:spcPts val="1500"/>
              </a:lnSpc>
              <a:buNone/>
            </a:pPr>
            <a:endParaRPr lang="en-US" sz="1100" b="1" dirty="0">
              <a:latin typeface="Segoe UI" panose="020B0502040204020203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US" sz="1400" b="1" dirty="0">
                <a:solidFill>
                  <a:srgbClr val="56A8AC"/>
                </a:solidFill>
                <a:latin typeface="Calibri"/>
                <a:cs typeface="Calibri"/>
              </a:rPr>
              <a:t>Reflection</a:t>
            </a:r>
          </a:p>
          <a:p>
            <a:pPr fontAlgn="t">
              <a:lnSpc>
                <a:spcPts val="1500"/>
              </a:lnSpc>
              <a:buNone/>
            </a:pPr>
            <a:r>
              <a:rPr lang="en-US" sz="1100" b="0" i="0" dirty="0">
                <a:effectLst/>
                <a:latin typeface="+mn-lt"/>
              </a:rPr>
              <a:t>As we </a:t>
            </a:r>
            <a:r>
              <a:rPr lang="en-US" sz="1100" b="0" i="0" dirty="0" err="1">
                <a:effectLst/>
                <a:latin typeface="+mn-lt"/>
              </a:rPr>
              <a:t>honour</a:t>
            </a:r>
            <a:r>
              <a:rPr lang="en-US" sz="1100" b="0" i="0" dirty="0">
                <a:effectLst/>
                <a:latin typeface="+mn-lt"/>
              </a:rPr>
              <a:t> Treaty 6 today, let us remember that reconciliation is not a one-time event. It is an ongoing commitment to learning, respect, collaboration, and improving health outcomes of Indigenous Peoples.  </a:t>
            </a:r>
          </a:p>
          <a:p>
            <a:pPr fontAlgn="t">
              <a:lnSpc>
                <a:spcPts val="1500"/>
              </a:lnSpc>
              <a:buNone/>
            </a:pPr>
            <a:endParaRPr lang="en-US" sz="1100" b="1" i="0" dirty="0">
              <a:solidFill>
                <a:schemeClr val="tx1"/>
              </a:solidFill>
              <a:effectLst/>
              <a:latin typeface="+mn-lt"/>
            </a:endParaRPr>
          </a:p>
          <a:p>
            <a:pPr marL="12700">
              <a:lnSpc>
                <a:spcPct val="100000"/>
              </a:lnSpc>
            </a:pPr>
            <a:r>
              <a:rPr lang="en-US" sz="1100" b="1" dirty="0">
                <a:solidFill>
                  <a:schemeClr val="tx1"/>
                </a:solidFill>
                <a:latin typeface="+mn-lt"/>
                <a:cs typeface="Calibri"/>
              </a:rPr>
              <a:t>Together we are Stronger. </a:t>
            </a:r>
          </a:p>
          <a:p>
            <a:pPr fontAlgn="t">
              <a:lnSpc>
                <a:spcPts val="1500"/>
              </a:lnSpc>
              <a:buNone/>
            </a:pPr>
            <a:r>
              <a:rPr lang="en-US" sz="1100" b="0" i="0" dirty="0">
                <a:effectLst/>
                <a:latin typeface="+mn-lt"/>
              </a:rPr>
              <a:t>For more information, on local events in your area, visit the Office of the Treaty Commissioner: </a:t>
            </a:r>
            <a:r>
              <a:rPr lang="en-US" sz="1100" b="0" i="0" dirty="0">
                <a:effectLst/>
                <a:latin typeface="+mn-lt"/>
                <a:hlinkClick r:id="rId2"/>
              </a:rPr>
              <a:t>https://otc.ca/</a:t>
            </a:r>
            <a:r>
              <a:rPr lang="en-US" sz="1100" b="0" i="0" dirty="0">
                <a:effectLst/>
                <a:latin typeface="+mn-lt"/>
              </a:rPr>
              <a:t> </a:t>
            </a:r>
          </a:p>
          <a:p>
            <a:pPr fontAlgn="t">
              <a:lnSpc>
                <a:spcPts val="1500"/>
              </a:lnSpc>
              <a:buNone/>
            </a:pPr>
            <a:r>
              <a:rPr lang="en-US" sz="1100" b="0" i="0" dirty="0">
                <a:effectLst/>
                <a:latin typeface="+mn-lt"/>
              </a:rPr>
              <a:t>or Tourism Saskatchewan: </a:t>
            </a:r>
            <a:r>
              <a:rPr lang="en-US" sz="1100" dirty="0">
                <a:latin typeface="+mn-lt"/>
                <a:hlinkClick r:id="rId3"/>
              </a:rPr>
              <a:t>15 Ways to Commemorate 150 Years of Treaty 6 in Saskatchewan | Tourism Saskatchewan</a:t>
            </a:r>
            <a:endParaRPr lang="en-US" sz="1100" b="0" i="0" dirty="0">
              <a:effectLst/>
              <a:latin typeface="+mn-lt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100" dirty="0">
              <a:latin typeface="+mn-lt"/>
            </a:endParaRPr>
          </a:p>
          <a:p>
            <a:pPr marL="12700">
              <a:lnSpc>
                <a:spcPct val="100000"/>
              </a:lnSpc>
            </a:pPr>
            <a:br>
              <a:rPr lang="en-US" sz="1100" b="1" dirty="0">
                <a:solidFill>
                  <a:srgbClr val="56A8AC"/>
                </a:solidFill>
                <a:latin typeface="Calibri"/>
                <a:cs typeface="Calibri"/>
              </a:rPr>
            </a:br>
            <a:br>
              <a:rPr lang="en-US" sz="1100" b="1" dirty="0">
                <a:solidFill>
                  <a:srgbClr val="56A8AC"/>
                </a:solidFill>
                <a:latin typeface="Calibri"/>
                <a:cs typeface="Calibri"/>
              </a:rPr>
            </a:br>
            <a:endParaRPr lang="en-US" sz="1100" b="1" dirty="0">
              <a:solidFill>
                <a:srgbClr val="56A8AC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en-US" sz="1100" b="1" dirty="0">
              <a:solidFill>
                <a:srgbClr val="56A8AC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en-US" sz="1100" b="1" dirty="0">
              <a:solidFill>
                <a:srgbClr val="56A8AC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en-US" sz="1100" b="1" dirty="0">
              <a:solidFill>
                <a:srgbClr val="56A8AC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2846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373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Segoe UI</vt:lpstr>
      <vt:lpstr>1_Office Theme</vt:lpstr>
      <vt:lpstr>2_Office Theme</vt:lpstr>
      <vt:lpstr>3_Office Theme</vt:lpstr>
      <vt:lpstr>4_Office Theme</vt:lpstr>
      <vt:lpstr>HUDDLE TALK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Lamont, Tracey  CYPRESS</dc:creator>
  <cp:lastModifiedBy>McClelland, Colby SHA</cp:lastModifiedBy>
  <cp:revision>68</cp:revision>
  <dcterms:created xsi:type="dcterms:W3CDTF">2025-12-11T16:09:48Z</dcterms:created>
  <dcterms:modified xsi:type="dcterms:W3CDTF">2026-08-19T21:35:30Z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2025-12-11T00:00:00Z</vt:filetime>
  </property>
  <property fmtid="{D5CDD505-2E9C-101B-9397-08002B2CF9AE}" pid="3" name="Creator">
    <vt:lpwstr>Microsoft® Publisher for Microsoft 365</vt:lpwstr>
  </property>
  <property fmtid="{D5CDD505-2E9C-101B-9397-08002B2CF9AE}" pid="4" name="LastSaved">
    <vt:filetime>2025-12-11T00:00:00Z</vt:filetime>
  </property>
  <property fmtid="{D5CDD505-2E9C-101B-9397-08002B2CF9AE}" pid="5" name="Producer">
    <vt:lpwstr>Microsoft® Publisher for Microsoft 365</vt:lpwstr>
  </property>
</Properties>
</file>